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8" r:id="rId1"/>
    <p:sldMasterId id="2147484244" r:id="rId2"/>
    <p:sldMasterId id="2147484282" r:id="rId3"/>
  </p:sldMasterIdLst>
  <p:notesMasterIdLst>
    <p:notesMasterId r:id="rId16"/>
  </p:notesMasterIdLst>
  <p:sldIdLst>
    <p:sldId id="256" r:id="rId4"/>
    <p:sldId id="269" r:id="rId5"/>
    <p:sldId id="283" r:id="rId6"/>
    <p:sldId id="287" r:id="rId7"/>
    <p:sldId id="284" r:id="rId8"/>
    <p:sldId id="280" r:id="rId9"/>
    <p:sldId id="288" r:id="rId10"/>
    <p:sldId id="261" r:id="rId11"/>
    <p:sldId id="286" r:id="rId12"/>
    <p:sldId id="285" r:id="rId13"/>
    <p:sldId id="276" r:id="rId14"/>
    <p:sldId id="267" r:id="rId15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F13E3A7-8008-484E-AC79-B5D7D8DB0D9F}">
          <p14:sldIdLst>
            <p14:sldId id="256"/>
            <p14:sldId id="269"/>
            <p14:sldId id="283"/>
            <p14:sldId id="287"/>
            <p14:sldId id="284"/>
            <p14:sldId id="280"/>
            <p14:sldId id="288"/>
            <p14:sldId id="261"/>
            <p14:sldId id="286"/>
            <p14:sldId id="285"/>
            <p14:sldId id="276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2B440B-5920-4F8D-82A3-EF9CAD527BEF}" type="doc">
      <dgm:prSet loTypeId="urn:microsoft.com/office/officeart/2005/8/layout/h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897EAE-0659-4BCA-BBA9-381457444323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Медицинская помощь, оказываемая в  условиях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круглосуточных и дневных стационаров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8BC5C1-9757-4C7B-AEA0-5A688352B0BD}" type="parTrans" cxnId="{4624E0C0-B89D-4233-BC49-9966F3379A3C}">
      <dgm:prSet/>
      <dgm:spPr/>
      <dgm:t>
        <a:bodyPr/>
        <a:lstStyle/>
        <a:p>
          <a:endParaRPr lang="ru-RU"/>
        </a:p>
      </dgm:t>
    </dgm:pt>
    <dgm:pt modelId="{67DF4130-3F71-4996-9B8B-25144336FC0B}" type="sibTrans" cxnId="{4624E0C0-B89D-4233-BC49-9966F3379A3C}">
      <dgm:prSet/>
      <dgm:spPr/>
      <dgm:t>
        <a:bodyPr/>
        <a:lstStyle/>
        <a:p>
          <a:endParaRPr lang="ru-RU"/>
        </a:p>
      </dgm:t>
    </dgm:pt>
    <dgm:pt modelId="{296A8751-1AD3-409F-82EE-304A05C18E04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Медицинская помощь, оказываемая в амбулаторных условиях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BD6501-DC5E-44C8-AB46-3F37EA7478F6}" type="parTrans" cxnId="{41627EB6-C9FD-4818-9056-0D09FD498D13}">
      <dgm:prSet/>
      <dgm:spPr/>
      <dgm:t>
        <a:bodyPr/>
        <a:lstStyle/>
        <a:p>
          <a:endParaRPr lang="ru-RU"/>
        </a:p>
      </dgm:t>
    </dgm:pt>
    <dgm:pt modelId="{7CE33D3F-3823-44F7-BE04-ADA1CD8CC56E}" type="sibTrans" cxnId="{41627EB6-C9FD-4818-9056-0D09FD498D13}">
      <dgm:prSet/>
      <dgm:spPr/>
      <dgm:t>
        <a:bodyPr/>
        <a:lstStyle/>
        <a:p>
          <a:endParaRPr lang="ru-RU"/>
        </a:p>
      </dgm:t>
    </dgm:pt>
    <dgm:pt modelId="{E2BA0A04-B5DE-479C-8063-F28F0DA99897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подушевому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нормативу финансирования на прикрепившихся лиц с учетом показателей результативности деятельности медицинской организации (включая  показатели объема медицинской помощи) (за исключением расходов на проведение отдельных диагностических исследований, тестирования на выявление новой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коронавирусной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инфекции (COVID-19), профилактических медицинских осмотров и диспансеризации, в том числе углубленной диспансеризации и диспансеризации для оценки репродуктивного здоровья, а также средств на оплату диспансерного наблюдения, включая диспансерное наблюдение работающих граждан, и финансовое обеспечение фельдшерских, фельдшерско-акушерских пунктов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F24586-8D84-4054-88CE-3AEB011334CD}" type="parTrans" cxnId="{5744B4F5-C10B-4546-B711-5D0EEAC94F1F}">
      <dgm:prSet/>
      <dgm:spPr/>
      <dgm:t>
        <a:bodyPr/>
        <a:lstStyle/>
        <a:p>
          <a:endParaRPr lang="ru-RU"/>
        </a:p>
      </dgm:t>
    </dgm:pt>
    <dgm:pt modelId="{33711CFB-1590-4C42-914B-12B6A57C5429}" type="sibTrans" cxnId="{5744B4F5-C10B-4546-B711-5D0EEAC94F1F}">
      <dgm:prSet/>
      <dgm:spPr/>
      <dgm:t>
        <a:bodyPr/>
        <a:lstStyle/>
        <a:p>
          <a:endParaRPr lang="ru-RU"/>
        </a:p>
      </dgm:t>
    </dgm:pt>
    <dgm:pt modelId="{ECD28C68-0BFB-4749-887B-F67432FC198D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единицу объема медицинской помощи -за медицинскую услугу, посещение, обращение (законченный случай)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4900EF-9E28-426D-8E39-D9EABF8B6663}" type="parTrans" cxnId="{C657C299-2AC2-47A5-8893-E233F5B8F6AC}">
      <dgm:prSet/>
      <dgm:spPr/>
      <dgm:t>
        <a:bodyPr/>
        <a:lstStyle/>
        <a:p>
          <a:endParaRPr lang="ru-RU"/>
        </a:p>
      </dgm:t>
    </dgm:pt>
    <dgm:pt modelId="{262A6743-0764-49B7-9165-E968484182FD}" type="sibTrans" cxnId="{C657C299-2AC2-47A5-8893-E233F5B8F6AC}">
      <dgm:prSet/>
      <dgm:spPr/>
      <dgm:t>
        <a:bodyPr/>
        <a:lstStyle/>
        <a:p>
          <a:endParaRPr lang="ru-RU"/>
        </a:p>
      </dgm:t>
    </dgm:pt>
    <dgm:pt modelId="{EA775BE8-A226-4613-891B-77668D311FE7}">
      <dgm:prSet/>
      <dgm:spPr/>
      <dgm:t>
        <a:bodyPr/>
        <a:lstStyle/>
        <a:p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по нормативу финансирования структурного подразделения медицинской организации (оплата медицинской помощи, оказываемой  ФАП)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03D32D-64D3-482A-8C53-FBA6DE158B4E}" type="parTrans" cxnId="{BAA86703-6DB4-4FFB-BAE2-E1BB71A7A91A}">
      <dgm:prSet/>
      <dgm:spPr/>
      <dgm:t>
        <a:bodyPr/>
        <a:lstStyle/>
        <a:p>
          <a:endParaRPr lang="ru-RU"/>
        </a:p>
      </dgm:t>
    </dgm:pt>
    <dgm:pt modelId="{59EB4AAB-6192-46AC-ADC0-8A334997E209}" type="sibTrans" cxnId="{BAA86703-6DB4-4FFB-BAE2-E1BB71A7A91A}">
      <dgm:prSet/>
      <dgm:spPr/>
      <dgm:t>
        <a:bodyPr/>
        <a:lstStyle/>
        <a:p>
          <a:endParaRPr lang="ru-RU"/>
        </a:p>
      </dgm:t>
    </dgm:pt>
    <dgm:pt modelId="{DE1DD0AE-9F6F-4036-A931-E3895B7CAB8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08D713-DCE9-4E58-9847-8D672E3E3B81}" type="parTrans" cxnId="{79FD91F3-6B78-4D97-B476-CB0F882FAD73}">
      <dgm:prSet/>
      <dgm:spPr/>
      <dgm:t>
        <a:bodyPr/>
        <a:lstStyle/>
        <a:p>
          <a:endParaRPr lang="ru-RU"/>
        </a:p>
      </dgm:t>
    </dgm:pt>
    <dgm:pt modelId="{C8E8DE1F-5AD6-499F-A82B-ECB0086522B2}" type="sibTrans" cxnId="{79FD91F3-6B78-4D97-B476-CB0F882FAD73}">
      <dgm:prSet/>
      <dgm:spPr/>
      <dgm:t>
        <a:bodyPr/>
        <a:lstStyle/>
        <a:p>
          <a:endParaRPr lang="ru-RU"/>
        </a:p>
      </dgm:t>
    </dgm:pt>
    <dgm:pt modelId="{B28DE622-9B88-4EC2-8DE4-258907DECFCC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случай госпитализации (законченный случай лечения) по поводу заболевания, включенного в соответствующую группу заболеваний (КСГ), группу ВМП, в том числе в сочетании с оплатой за услугу диализа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5473D2-71C0-4A9F-90E4-7B3A5FD07971}" type="parTrans" cxnId="{38DB4965-015C-4963-B9B1-D5F3E1ACA22A}">
      <dgm:prSet/>
      <dgm:spPr/>
      <dgm:t>
        <a:bodyPr/>
        <a:lstStyle/>
        <a:p>
          <a:endParaRPr lang="ru-RU"/>
        </a:p>
      </dgm:t>
    </dgm:pt>
    <dgm:pt modelId="{5AE75F0B-077D-4674-8C9F-75D5FF11DC8F}" type="sibTrans" cxnId="{38DB4965-015C-4963-B9B1-D5F3E1ACA22A}">
      <dgm:prSet/>
      <dgm:spPr/>
      <dgm:t>
        <a:bodyPr/>
        <a:lstStyle/>
        <a:p>
          <a:endParaRPr lang="ru-RU"/>
        </a:p>
      </dgm:t>
    </dgm:pt>
    <dgm:pt modelId="{C6D2BD00-3EE4-4F1D-9788-9A6666833841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прерванный случай госпитализации/оказания медицинской помощи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2975BF-8C92-4565-8456-CCB912798F0D}" type="parTrans" cxnId="{57FD971E-AC9D-402A-AEB1-CDFC24229264}">
      <dgm:prSet/>
      <dgm:spPr/>
      <dgm:t>
        <a:bodyPr/>
        <a:lstStyle/>
        <a:p>
          <a:endParaRPr lang="ru-RU"/>
        </a:p>
      </dgm:t>
    </dgm:pt>
    <dgm:pt modelId="{35981DA6-B98F-497E-96F0-64F108109213}" type="sibTrans" cxnId="{57FD971E-AC9D-402A-AEB1-CDFC24229264}">
      <dgm:prSet/>
      <dgm:spPr/>
      <dgm:t>
        <a:bodyPr/>
        <a:lstStyle/>
        <a:p>
          <a:endParaRPr lang="ru-RU"/>
        </a:p>
      </dgm:t>
    </dgm:pt>
    <dgm:pt modelId="{2D89FFC2-B1CE-4B93-BE44-16C8D079DBA6}">
      <dgm:prSet/>
      <dgm:spPr/>
      <dgm:t>
        <a:bodyPr/>
        <a:lstStyle/>
        <a:p>
          <a:endParaRPr lang="ru-RU" dirty="0"/>
        </a:p>
      </dgm:t>
    </dgm:pt>
    <dgm:pt modelId="{B3855C50-0B6D-4C8A-AF9C-23644889BD3D}" type="parTrans" cxnId="{1A2BEF36-1992-47A0-AE6D-723AC6B0583A}">
      <dgm:prSet/>
      <dgm:spPr/>
      <dgm:t>
        <a:bodyPr/>
        <a:lstStyle/>
        <a:p>
          <a:endParaRPr lang="ru-RU"/>
        </a:p>
      </dgm:t>
    </dgm:pt>
    <dgm:pt modelId="{4FD68CCE-2E2D-4857-A513-71F3CC18BBF1}" type="sibTrans" cxnId="{1A2BEF36-1992-47A0-AE6D-723AC6B0583A}">
      <dgm:prSet/>
      <dgm:spPr/>
      <dgm:t>
        <a:bodyPr/>
        <a:lstStyle/>
        <a:p>
          <a:endParaRPr lang="ru-RU"/>
        </a:p>
      </dgm:t>
    </dgm:pt>
    <dgm:pt modelId="{D44CC74E-1925-4833-8CC7-86AC0E00DF52}">
      <dgm:prSet/>
      <dgm:spPr/>
      <dgm:t>
        <a:bodyPr/>
        <a:lstStyle/>
        <a:p>
          <a:endParaRPr lang="ru-RU"/>
        </a:p>
      </dgm:t>
    </dgm:pt>
    <dgm:pt modelId="{A8B2CFAE-4612-4026-B23B-BD30E1CAB1E7}" type="parTrans" cxnId="{94C74196-9EF4-4E47-BA1E-696F74432DB1}">
      <dgm:prSet/>
      <dgm:spPr/>
      <dgm:t>
        <a:bodyPr/>
        <a:lstStyle/>
        <a:p>
          <a:endParaRPr lang="ru-RU"/>
        </a:p>
      </dgm:t>
    </dgm:pt>
    <dgm:pt modelId="{7F9FBDEE-B562-4781-B427-7C49E8E3FC53}" type="sibTrans" cxnId="{94C74196-9EF4-4E47-BA1E-696F74432DB1}">
      <dgm:prSet/>
      <dgm:spPr/>
      <dgm:t>
        <a:bodyPr/>
        <a:lstStyle/>
        <a:p>
          <a:endParaRPr lang="ru-RU"/>
        </a:p>
      </dgm:t>
    </dgm:pt>
    <dgm:pt modelId="{9882A896-41D2-4C6A-A5E3-7A69E9C36BC6}">
      <dgm:prSet/>
      <dgm:spPr/>
      <dgm:t>
        <a:bodyPr/>
        <a:lstStyle/>
        <a:p>
          <a:r>
            <a:rPr lang="ru-RU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Скорая медицинская помощь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D18674-244A-49EB-A3D2-74AF989AD814}" type="parTrans" cxnId="{2F00ED68-EC9C-4636-AAF2-3BBD525F013C}">
      <dgm:prSet/>
      <dgm:spPr/>
      <dgm:t>
        <a:bodyPr/>
        <a:lstStyle/>
        <a:p>
          <a:endParaRPr lang="ru-RU"/>
        </a:p>
      </dgm:t>
    </dgm:pt>
    <dgm:pt modelId="{D0361497-C48A-47BE-9D5C-41C9CFDC48F1}" type="sibTrans" cxnId="{2F00ED68-EC9C-4636-AAF2-3BBD525F013C}">
      <dgm:prSet/>
      <dgm:spPr/>
      <dgm:t>
        <a:bodyPr/>
        <a:lstStyle/>
        <a:p>
          <a:endParaRPr lang="ru-RU"/>
        </a:p>
      </dgm:t>
    </dgm:pt>
    <dgm:pt modelId="{6DF558C9-B6A7-41BD-8272-DA2CB663D2DB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единицу объема медицинской помощь- за вызов скорой медицинской помощи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BDC51D-82F2-4C2D-B86F-514FF9F8D067}" type="sibTrans" cxnId="{0004B927-E1F7-4E58-9A9C-C60898879024}">
      <dgm:prSet/>
      <dgm:spPr/>
      <dgm:t>
        <a:bodyPr/>
        <a:lstStyle/>
        <a:p>
          <a:endParaRPr lang="ru-RU"/>
        </a:p>
      </dgm:t>
    </dgm:pt>
    <dgm:pt modelId="{4700A8C4-C90B-4303-A76B-7B8892E42C66}" type="parTrans" cxnId="{0004B927-E1F7-4E58-9A9C-C60898879024}">
      <dgm:prSet/>
      <dgm:spPr/>
      <dgm:t>
        <a:bodyPr/>
        <a:lstStyle/>
        <a:p>
          <a:endParaRPr lang="ru-RU"/>
        </a:p>
      </dgm:t>
    </dgm:pt>
    <dgm:pt modelId="{3501B87A-8026-45B5-B1F1-B243EB5776C5}">
      <dgm:prSet/>
      <dgm:spPr/>
      <dgm:t>
        <a:bodyPr/>
        <a:lstStyle/>
        <a:p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B28FFE-6C70-4305-9886-677DE4405988}" type="sibTrans" cxnId="{F835CBA9-1A4E-4C6F-AB9C-CE344BD16063}">
      <dgm:prSet/>
      <dgm:spPr/>
      <dgm:t>
        <a:bodyPr/>
        <a:lstStyle/>
        <a:p>
          <a:endParaRPr lang="ru-RU"/>
        </a:p>
      </dgm:t>
    </dgm:pt>
    <dgm:pt modelId="{BC9FC832-2E96-420C-BE25-B191827C06E5}" type="parTrans" cxnId="{F835CBA9-1A4E-4C6F-AB9C-CE344BD16063}">
      <dgm:prSet/>
      <dgm:spPr/>
      <dgm:t>
        <a:bodyPr/>
        <a:lstStyle/>
        <a:p>
          <a:endParaRPr lang="ru-RU"/>
        </a:p>
      </dgm:t>
    </dgm:pt>
    <dgm:pt modelId="{D791DDDE-6F9C-4282-87AB-7DB384F36A09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подушевому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нормативу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финансирования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738CBF-3992-4040-97E8-9AB83C06BB86}" type="sibTrans" cxnId="{DF37E917-26A3-479D-8D63-6F152AF9F72A}">
      <dgm:prSet/>
      <dgm:spPr/>
      <dgm:t>
        <a:bodyPr/>
        <a:lstStyle/>
        <a:p>
          <a:endParaRPr lang="ru-RU"/>
        </a:p>
      </dgm:t>
    </dgm:pt>
    <dgm:pt modelId="{0454A440-1298-4C0E-82C9-E11B9FCC3F60}" type="parTrans" cxnId="{DF37E917-26A3-479D-8D63-6F152AF9F72A}">
      <dgm:prSet/>
      <dgm:spPr/>
      <dgm:t>
        <a:bodyPr/>
        <a:lstStyle/>
        <a:p>
          <a:endParaRPr lang="ru-RU"/>
        </a:p>
      </dgm:t>
    </dgm:pt>
    <dgm:pt modelId="{7928BCF3-8049-4F34-8978-E1051442048A}">
      <dgm:prSet/>
      <dgm:spPr/>
      <dgm:t>
        <a:bodyPr/>
        <a:lstStyle/>
        <a:p>
          <a:r>
            <a:rPr lang="ru-RU" b="1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всем видам и условиям оказания медицинской помощи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187E07-3430-48DC-81E0-098DE8ABBC18}" type="parTrans" cxnId="{E7C11194-ADE9-48DA-947E-0EC02C9003D1}">
      <dgm:prSet/>
      <dgm:spPr/>
      <dgm:t>
        <a:bodyPr/>
        <a:lstStyle/>
        <a:p>
          <a:endParaRPr lang="ru-RU"/>
        </a:p>
      </dgm:t>
    </dgm:pt>
    <dgm:pt modelId="{EB720F44-8DEC-457D-A999-2E8043D92229}" type="sibTrans" cxnId="{E7C11194-ADE9-48DA-947E-0EC02C9003D1}">
      <dgm:prSet/>
      <dgm:spPr/>
      <dgm:t>
        <a:bodyPr/>
        <a:lstStyle/>
        <a:p>
          <a:endParaRPr lang="ru-RU"/>
        </a:p>
      </dgm:t>
    </dgm:pt>
    <dgm:pt modelId="{432BF914-3B33-4A14-A8F1-B3FBBDF8AE31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подушевому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нормативу финансирования на прикрепившихся лиц к медицинской организации, имеющей в своем составе подразделение, оказывающее медицинскую помощь в амбулаторных условиях (за исключением расходов на: КТ, МРТ, УЗИ ССС, эндоскопию, МГИ,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патолого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анатомических исследований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биопсийного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(операционного) материала, тестирования на выявление новой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коронавирусной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инфекции 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(COVID 19) 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профилактических медицинских осмотров и диспансеризации в том числе углубленной диспансеризации и диспансеризации для оценки репродуктивного здоровья, а также диспансерного наблюдения, включая диспансерное наблюдение работающих граждан, финансового обеспечения ФП и ФАП) ФАП), стационарных условиях и условиях дневного стационара, с учетом показателей результативности деятельности медицинской организации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AB9806-F60E-4ABA-AF9F-6C24FC15F110}" type="parTrans" cxnId="{FD6C37B1-7C0A-48D6-94C2-B9AB30D007A9}">
      <dgm:prSet/>
      <dgm:spPr/>
      <dgm:t>
        <a:bodyPr/>
        <a:lstStyle/>
        <a:p>
          <a:endParaRPr lang="ru-RU"/>
        </a:p>
      </dgm:t>
    </dgm:pt>
    <dgm:pt modelId="{2CCB130D-A29D-435F-9E6C-37D9C4C2B186}" type="sibTrans" cxnId="{FD6C37B1-7C0A-48D6-94C2-B9AB30D007A9}">
      <dgm:prSet/>
      <dgm:spPr/>
      <dgm:t>
        <a:bodyPr/>
        <a:lstStyle/>
        <a:p>
          <a:endParaRPr lang="ru-RU"/>
        </a:p>
      </dgm:t>
    </dgm:pt>
    <dgm:pt modelId="{2C872643-D446-4A3D-8283-2D78CA9D3506}" type="pres">
      <dgm:prSet presAssocID="{CC2B440B-5920-4F8D-82A3-EF9CAD527BE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426B38-6375-43E7-B4B4-12162E2919FD}" type="pres">
      <dgm:prSet presAssocID="{296A8751-1AD3-409F-82EE-304A05C18E04}" presName="composite" presStyleCnt="0"/>
      <dgm:spPr/>
    </dgm:pt>
    <dgm:pt modelId="{FE3BFA56-40BD-44D3-BE3D-8FE45A7F15ED}" type="pres">
      <dgm:prSet presAssocID="{296A8751-1AD3-409F-82EE-304A05C18E04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21D389-EEEF-402A-920A-CCCBE3E59E71}" type="pres">
      <dgm:prSet presAssocID="{296A8751-1AD3-409F-82EE-304A05C18E04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C29725-8523-49C3-8476-10B6DC88DF3D}" type="pres">
      <dgm:prSet presAssocID="{7CE33D3F-3823-44F7-BE04-ADA1CD8CC56E}" presName="space" presStyleCnt="0"/>
      <dgm:spPr/>
    </dgm:pt>
    <dgm:pt modelId="{9A29CEFE-2618-4E99-A475-577701A9B69B}" type="pres">
      <dgm:prSet presAssocID="{58897EAE-0659-4BCA-BBA9-381457444323}" presName="composite" presStyleCnt="0"/>
      <dgm:spPr/>
    </dgm:pt>
    <dgm:pt modelId="{595E30E3-CC08-4B37-A396-654EE6877256}" type="pres">
      <dgm:prSet presAssocID="{58897EAE-0659-4BCA-BBA9-381457444323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02262F-F088-4776-B1F6-73A978A51C9D}" type="pres">
      <dgm:prSet presAssocID="{58897EAE-0659-4BCA-BBA9-381457444323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998DB1-F881-4B30-B37E-D5D3F0DE3297}" type="pres">
      <dgm:prSet presAssocID="{67DF4130-3F71-4996-9B8B-25144336FC0B}" presName="space" presStyleCnt="0"/>
      <dgm:spPr/>
    </dgm:pt>
    <dgm:pt modelId="{A7B61840-B08A-4CD4-8225-9C13FE7E9C20}" type="pres">
      <dgm:prSet presAssocID="{9882A896-41D2-4C6A-A5E3-7A69E9C36BC6}" presName="composite" presStyleCnt="0"/>
      <dgm:spPr/>
    </dgm:pt>
    <dgm:pt modelId="{CFB7F562-6B61-494A-9628-08DAA30CE415}" type="pres">
      <dgm:prSet presAssocID="{9882A896-41D2-4C6A-A5E3-7A69E9C36BC6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4A3826-FC65-4CC7-B02B-9BBC783F55DD}" type="pres">
      <dgm:prSet presAssocID="{9882A896-41D2-4C6A-A5E3-7A69E9C36BC6}" presName="desTx" presStyleLbl="alignAccFollowNode1" presStyleIdx="2" presStyleCnt="4" custLinFactNeighborX="-421" custLinFactNeighborY="7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CC403C-8289-4BF3-B159-6CCB60F9490B}" type="pres">
      <dgm:prSet presAssocID="{D0361497-C48A-47BE-9D5C-41C9CFDC48F1}" presName="space" presStyleCnt="0"/>
      <dgm:spPr/>
    </dgm:pt>
    <dgm:pt modelId="{662E5FAA-E9C1-4221-891C-F56D8B436C81}" type="pres">
      <dgm:prSet presAssocID="{7928BCF3-8049-4F34-8978-E1051442048A}" presName="composite" presStyleCnt="0"/>
      <dgm:spPr/>
    </dgm:pt>
    <dgm:pt modelId="{E4E9E005-F079-496D-BE12-93E39F0B6359}" type="pres">
      <dgm:prSet presAssocID="{7928BCF3-8049-4F34-8978-E1051442048A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463B30-C9AF-4B05-A6BB-0759AD940363}" type="pres">
      <dgm:prSet presAssocID="{7928BCF3-8049-4F34-8978-E1051442048A}" presName="desTx" presStyleLbl="alignAccFollowNode1" presStyleIdx="3" presStyleCnt="4" custLinFactNeighborX="836" custLinFactNeighborY="-1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0CDCE2-8FA1-4242-A0C0-C50F97DFB146}" type="presOf" srcId="{2D89FFC2-B1CE-4B93-BE44-16C8D079DBA6}" destId="{D802262F-F088-4776-B1F6-73A978A51C9D}" srcOrd="0" destOrd="2" presId="urn:microsoft.com/office/officeart/2005/8/layout/hList1"/>
    <dgm:cxn modelId="{FD6C37B1-7C0A-48D6-94C2-B9AB30D007A9}" srcId="{7928BCF3-8049-4F34-8978-E1051442048A}" destId="{432BF914-3B33-4A14-A8F1-B3FBBDF8AE31}" srcOrd="0" destOrd="0" parTransId="{37AB9806-F60E-4ABA-AF9F-6C24FC15F110}" sibTransId="{2CCB130D-A29D-435F-9E6C-37D9C4C2B186}"/>
    <dgm:cxn modelId="{4624E0C0-B89D-4233-BC49-9966F3379A3C}" srcId="{CC2B440B-5920-4F8D-82A3-EF9CAD527BEF}" destId="{58897EAE-0659-4BCA-BBA9-381457444323}" srcOrd="1" destOrd="0" parTransId="{498BC5C1-9757-4C7B-AEA0-5A688352B0BD}" sibTransId="{67DF4130-3F71-4996-9B8B-25144336FC0B}"/>
    <dgm:cxn modelId="{1F911CBD-E840-4C42-9AD0-77DAFC6A4B13}" type="presOf" srcId="{6DF558C9-B6A7-41BD-8272-DA2CB663D2DB}" destId="{7E4A3826-FC65-4CC7-B02B-9BBC783F55DD}" srcOrd="0" destOrd="2" presId="urn:microsoft.com/office/officeart/2005/8/layout/hList1"/>
    <dgm:cxn modelId="{C657C299-2AC2-47A5-8893-E233F5B8F6AC}" srcId="{296A8751-1AD3-409F-82EE-304A05C18E04}" destId="{ECD28C68-0BFB-4749-887B-F67432FC198D}" srcOrd="1" destOrd="0" parTransId="{BB4900EF-9E28-426D-8E39-D9EABF8B6663}" sibTransId="{262A6743-0764-49B7-9165-E968484182FD}"/>
    <dgm:cxn modelId="{600891B3-8844-4CD4-919B-B6ECFD2B5627}" type="presOf" srcId="{EA775BE8-A226-4613-891B-77668D311FE7}" destId="{AB21D389-EEEF-402A-920A-CCCBE3E59E71}" srcOrd="0" destOrd="2" presId="urn:microsoft.com/office/officeart/2005/8/layout/hList1"/>
    <dgm:cxn modelId="{41627EB6-C9FD-4818-9056-0D09FD498D13}" srcId="{CC2B440B-5920-4F8D-82A3-EF9CAD527BEF}" destId="{296A8751-1AD3-409F-82EE-304A05C18E04}" srcOrd="0" destOrd="0" parTransId="{C3BD6501-DC5E-44C8-AB46-3F37EA7478F6}" sibTransId="{7CE33D3F-3823-44F7-BE04-ADA1CD8CC56E}"/>
    <dgm:cxn modelId="{D98D33D6-CC1F-442F-A7EF-75EB9084AEDA}" type="presOf" srcId="{E2BA0A04-B5DE-479C-8063-F28F0DA99897}" destId="{AB21D389-EEEF-402A-920A-CCCBE3E59E71}" srcOrd="0" destOrd="0" presId="urn:microsoft.com/office/officeart/2005/8/layout/hList1"/>
    <dgm:cxn modelId="{F835CBA9-1A4E-4C6F-AB9C-CE344BD16063}" srcId="{9882A896-41D2-4C6A-A5E3-7A69E9C36BC6}" destId="{3501B87A-8026-45B5-B1F1-B243EB5776C5}" srcOrd="1" destOrd="0" parTransId="{BC9FC832-2E96-420C-BE25-B191827C06E5}" sibTransId="{94B28FFE-6C70-4305-9886-677DE4405988}"/>
    <dgm:cxn modelId="{15F01DEC-2D18-4136-9E66-CB7CEC781336}" type="presOf" srcId="{DE1DD0AE-9F6F-4036-A931-E3895B7CAB8B}" destId="{AB21D389-EEEF-402A-920A-CCCBE3E59E71}" srcOrd="0" destOrd="3" presId="urn:microsoft.com/office/officeart/2005/8/layout/hList1"/>
    <dgm:cxn modelId="{E7C11194-ADE9-48DA-947E-0EC02C9003D1}" srcId="{CC2B440B-5920-4F8D-82A3-EF9CAD527BEF}" destId="{7928BCF3-8049-4F34-8978-E1051442048A}" srcOrd="3" destOrd="0" parTransId="{F0187E07-3430-48DC-81E0-098DE8ABBC18}" sibTransId="{EB720F44-8DEC-457D-A999-2E8043D92229}"/>
    <dgm:cxn modelId="{AE5AB389-1737-4642-BE64-5E167525C61B}" type="presOf" srcId="{296A8751-1AD3-409F-82EE-304A05C18E04}" destId="{FE3BFA56-40BD-44D3-BE3D-8FE45A7F15ED}" srcOrd="0" destOrd="0" presId="urn:microsoft.com/office/officeart/2005/8/layout/hList1"/>
    <dgm:cxn modelId="{CFE9F80E-209C-465F-A558-6B0C16620E90}" type="presOf" srcId="{CC2B440B-5920-4F8D-82A3-EF9CAD527BEF}" destId="{2C872643-D446-4A3D-8283-2D78CA9D3506}" srcOrd="0" destOrd="0" presId="urn:microsoft.com/office/officeart/2005/8/layout/hList1"/>
    <dgm:cxn modelId="{B52A5484-80C1-4885-8D37-44E8FF4E2518}" type="presOf" srcId="{9882A896-41D2-4C6A-A5E3-7A69E9C36BC6}" destId="{CFB7F562-6B61-494A-9628-08DAA30CE415}" srcOrd="0" destOrd="0" presId="urn:microsoft.com/office/officeart/2005/8/layout/hList1"/>
    <dgm:cxn modelId="{1E833B2B-9331-4A90-ADBA-9CC9134610CC}" type="presOf" srcId="{432BF914-3B33-4A14-A8F1-B3FBBDF8AE31}" destId="{03463B30-C9AF-4B05-A6BB-0759AD940363}" srcOrd="0" destOrd="0" presId="urn:microsoft.com/office/officeart/2005/8/layout/hList1"/>
    <dgm:cxn modelId="{2F00ED68-EC9C-4636-AAF2-3BBD525F013C}" srcId="{CC2B440B-5920-4F8D-82A3-EF9CAD527BEF}" destId="{9882A896-41D2-4C6A-A5E3-7A69E9C36BC6}" srcOrd="2" destOrd="0" parTransId="{9ED18674-244A-49EB-A3D2-74AF989AD814}" sibTransId="{D0361497-C48A-47BE-9D5C-41C9CFDC48F1}"/>
    <dgm:cxn modelId="{5744B4F5-C10B-4546-B711-5D0EEAC94F1F}" srcId="{296A8751-1AD3-409F-82EE-304A05C18E04}" destId="{E2BA0A04-B5DE-479C-8063-F28F0DA99897}" srcOrd="0" destOrd="0" parTransId="{B6F24586-8D84-4054-88CE-3AEB011334CD}" sibTransId="{33711CFB-1590-4C42-914B-12B6A57C5429}"/>
    <dgm:cxn modelId="{29C33646-7F29-408B-B7A8-42DC86CF3A6F}" type="presOf" srcId="{ECD28C68-0BFB-4749-887B-F67432FC198D}" destId="{AB21D389-EEEF-402A-920A-CCCBE3E59E71}" srcOrd="0" destOrd="1" presId="urn:microsoft.com/office/officeart/2005/8/layout/hList1"/>
    <dgm:cxn modelId="{BAA86703-6DB4-4FFB-BAE2-E1BB71A7A91A}" srcId="{296A8751-1AD3-409F-82EE-304A05C18E04}" destId="{EA775BE8-A226-4613-891B-77668D311FE7}" srcOrd="2" destOrd="0" parTransId="{8703D32D-64D3-482A-8C53-FBA6DE158B4E}" sibTransId="{59EB4AAB-6192-46AC-ADC0-8A334997E209}"/>
    <dgm:cxn modelId="{643E4A19-A9C6-469A-9A0B-C398B3B32E8E}" type="presOf" srcId="{C6D2BD00-3EE4-4F1D-9788-9A6666833841}" destId="{D802262F-F088-4776-B1F6-73A978A51C9D}" srcOrd="0" destOrd="1" presId="urn:microsoft.com/office/officeart/2005/8/layout/hList1"/>
    <dgm:cxn modelId="{D43B492D-1603-4582-A86B-AA07298F3C7A}" type="presOf" srcId="{3501B87A-8026-45B5-B1F1-B243EB5776C5}" destId="{7E4A3826-FC65-4CC7-B02B-9BBC783F55DD}" srcOrd="0" destOrd="1" presId="urn:microsoft.com/office/officeart/2005/8/layout/hList1"/>
    <dgm:cxn modelId="{1A2BEF36-1992-47A0-AE6D-723AC6B0583A}" srcId="{58897EAE-0659-4BCA-BBA9-381457444323}" destId="{2D89FFC2-B1CE-4B93-BE44-16C8D079DBA6}" srcOrd="2" destOrd="0" parTransId="{B3855C50-0B6D-4C8A-AF9C-23644889BD3D}" sibTransId="{4FD68CCE-2E2D-4857-A513-71F3CC18BBF1}"/>
    <dgm:cxn modelId="{57FD971E-AC9D-402A-AEB1-CDFC24229264}" srcId="{58897EAE-0659-4BCA-BBA9-381457444323}" destId="{C6D2BD00-3EE4-4F1D-9788-9A6666833841}" srcOrd="1" destOrd="0" parTransId="{242975BF-8C92-4565-8456-CCB912798F0D}" sibTransId="{35981DA6-B98F-497E-96F0-64F108109213}"/>
    <dgm:cxn modelId="{38DB4965-015C-4963-B9B1-D5F3E1ACA22A}" srcId="{58897EAE-0659-4BCA-BBA9-381457444323}" destId="{B28DE622-9B88-4EC2-8DE4-258907DECFCC}" srcOrd="0" destOrd="0" parTransId="{F45473D2-71C0-4A9F-90E4-7B3A5FD07971}" sibTransId="{5AE75F0B-077D-4674-8C9F-75D5FF11DC8F}"/>
    <dgm:cxn modelId="{45AD5AAF-4482-4510-855F-57A082309F50}" type="presOf" srcId="{58897EAE-0659-4BCA-BBA9-381457444323}" destId="{595E30E3-CC08-4B37-A396-654EE6877256}" srcOrd="0" destOrd="0" presId="urn:microsoft.com/office/officeart/2005/8/layout/hList1"/>
    <dgm:cxn modelId="{C0B7BAAE-AE3D-40D4-819F-C700CDF9E86E}" type="presOf" srcId="{D791DDDE-6F9C-4282-87AB-7DB384F36A09}" destId="{7E4A3826-FC65-4CC7-B02B-9BBC783F55DD}" srcOrd="0" destOrd="0" presId="urn:microsoft.com/office/officeart/2005/8/layout/hList1"/>
    <dgm:cxn modelId="{6684D9F1-2002-439A-BDC1-33D4D2085A07}" type="presOf" srcId="{D44CC74E-1925-4833-8CC7-86AC0E00DF52}" destId="{D802262F-F088-4776-B1F6-73A978A51C9D}" srcOrd="0" destOrd="3" presId="urn:microsoft.com/office/officeart/2005/8/layout/hList1"/>
    <dgm:cxn modelId="{0004B927-E1F7-4E58-9A9C-C60898879024}" srcId="{9882A896-41D2-4C6A-A5E3-7A69E9C36BC6}" destId="{6DF558C9-B6A7-41BD-8272-DA2CB663D2DB}" srcOrd="2" destOrd="0" parTransId="{4700A8C4-C90B-4303-A76B-7B8892E42C66}" sibTransId="{4CBDC51D-82F2-4C2D-B86F-514FF9F8D067}"/>
    <dgm:cxn modelId="{79FD91F3-6B78-4D97-B476-CB0F882FAD73}" srcId="{296A8751-1AD3-409F-82EE-304A05C18E04}" destId="{DE1DD0AE-9F6F-4036-A931-E3895B7CAB8B}" srcOrd="3" destOrd="0" parTransId="{A308D713-DCE9-4E58-9847-8D672E3E3B81}" sibTransId="{C8E8DE1F-5AD6-499F-A82B-ECB0086522B2}"/>
    <dgm:cxn modelId="{EA7012D5-C88A-45A1-8298-5D4F53D5F9C7}" type="presOf" srcId="{B28DE622-9B88-4EC2-8DE4-258907DECFCC}" destId="{D802262F-F088-4776-B1F6-73A978A51C9D}" srcOrd="0" destOrd="0" presId="urn:microsoft.com/office/officeart/2005/8/layout/hList1"/>
    <dgm:cxn modelId="{94C74196-9EF4-4E47-BA1E-696F74432DB1}" srcId="{58897EAE-0659-4BCA-BBA9-381457444323}" destId="{D44CC74E-1925-4833-8CC7-86AC0E00DF52}" srcOrd="3" destOrd="0" parTransId="{A8B2CFAE-4612-4026-B23B-BD30E1CAB1E7}" sibTransId="{7F9FBDEE-B562-4781-B427-7C49E8E3FC53}"/>
    <dgm:cxn modelId="{B4BE8440-828D-43F8-ABB5-23DE4AA35F63}" type="presOf" srcId="{7928BCF3-8049-4F34-8978-E1051442048A}" destId="{E4E9E005-F079-496D-BE12-93E39F0B6359}" srcOrd="0" destOrd="0" presId="urn:microsoft.com/office/officeart/2005/8/layout/hList1"/>
    <dgm:cxn modelId="{DF37E917-26A3-479D-8D63-6F152AF9F72A}" srcId="{9882A896-41D2-4C6A-A5E3-7A69E9C36BC6}" destId="{D791DDDE-6F9C-4282-87AB-7DB384F36A09}" srcOrd="0" destOrd="0" parTransId="{0454A440-1298-4C0E-82C9-E11B9FCC3F60}" sibTransId="{B2738CBF-3992-4040-97E8-9AB83C06BB86}"/>
    <dgm:cxn modelId="{C3AE7990-EDA7-424C-AD6B-C8F034E38D6A}" type="presParOf" srcId="{2C872643-D446-4A3D-8283-2D78CA9D3506}" destId="{07426B38-6375-43E7-B4B4-12162E2919FD}" srcOrd="0" destOrd="0" presId="urn:microsoft.com/office/officeart/2005/8/layout/hList1"/>
    <dgm:cxn modelId="{1D774166-24C3-44B3-93DB-60D40813FFAA}" type="presParOf" srcId="{07426B38-6375-43E7-B4B4-12162E2919FD}" destId="{FE3BFA56-40BD-44D3-BE3D-8FE45A7F15ED}" srcOrd="0" destOrd="0" presId="urn:microsoft.com/office/officeart/2005/8/layout/hList1"/>
    <dgm:cxn modelId="{D9D900A5-0178-48B2-A457-58CCDBE5F2EA}" type="presParOf" srcId="{07426B38-6375-43E7-B4B4-12162E2919FD}" destId="{AB21D389-EEEF-402A-920A-CCCBE3E59E71}" srcOrd="1" destOrd="0" presId="urn:microsoft.com/office/officeart/2005/8/layout/hList1"/>
    <dgm:cxn modelId="{BE26BF20-BFDE-46D7-9066-EEC6D9732521}" type="presParOf" srcId="{2C872643-D446-4A3D-8283-2D78CA9D3506}" destId="{DFC29725-8523-49C3-8476-10B6DC88DF3D}" srcOrd="1" destOrd="0" presId="urn:microsoft.com/office/officeart/2005/8/layout/hList1"/>
    <dgm:cxn modelId="{1FF1C9D5-013D-4524-B94B-E2A623F36345}" type="presParOf" srcId="{2C872643-D446-4A3D-8283-2D78CA9D3506}" destId="{9A29CEFE-2618-4E99-A475-577701A9B69B}" srcOrd="2" destOrd="0" presId="urn:microsoft.com/office/officeart/2005/8/layout/hList1"/>
    <dgm:cxn modelId="{C198CD15-C529-4AA5-B063-AB826C9C36C5}" type="presParOf" srcId="{9A29CEFE-2618-4E99-A475-577701A9B69B}" destId="{595E30E3-CC08-4B37-A396-654EE6877256}" srcOrd="0" destOrd="0" presId="urn:microsoft.com/office/officeart/2005/8/layout/hList1"/>
    <dgm:cxn modelId="{3FEE76A0-5B8D-4EE1-BBAF-818B54DD4B1D}" type="presParOf" srcId="{9A29CEFE-2618-4E99-A475-577701A9B69B}" destId="{D802262F-F088-4776-B1F6-73A978A51C9D}" srcOrd="1" destOrd="0" presId="urn:microsoft.com/office/officeart/2005/8/layout/hList1"/>
    <dgm:cxn modelId="{0A7A2635-F434-434D-B1B0-C73C765CC7B0}" type="presParOf" srcId="{2C872643-D446-4A3D-8283-2D78CA9D3506}" destId="{74998DB1-F881-4B30-B37E-D5D3F0DE3297}" srcOrd="3" destOrd="0" presId="urn:microsoft.com/office/officeart/2005/8/layout/hList1"/>
    <dgm:cxn modelId="{99CA554A-5302-4542-958F-FDD43A5EB161}" type="presParOf" srcId="{2C872643-D446-4A3D-8283-2D78CA9D3506}" destId="{A7B61840-B08A-4CD4-8225-9C13FE7E9C20}" srcOrd="4" destOrd="0" presId="urn:microsoft.com/office/officeart/2005/8/layout/hList1"/>
    <dgm:cxn modelId="{38865419-AA03-47AF-BAFD-90DF6C5A4329}" type="presParOf" srcId="{A7B61840-B08A-4CD4-8225-9C13FE7E9C20}" destId="{CFB7F562-6B61-494A-9628-08DAA30CE415}" srcOrd="0" destOrd="0" presId="urn:microsoft.com/office/officeart/2005/8/layout/hList1"/>
    <dgm:cxn modelId="{D285026F-6255-4BE6-B00C-EFF85544CECE}" type="presParOf" srcId="{A7B61840-B08A-4CD4-8225-9C13FE7E9C20}" destId="{7E4A3826-FC65-4CC7-B02B-9BBC783F55DD}" srcOrd="1" destOrd="0" presId="urn:microsoft.com/office/officeart/2005/8/layout/hList1"/>
    <dgm:cxn modelId="{31AF2A9B-61D3-43BD-A550-995418275067}" type="presParOf" srcId="{2C872643-D446-4A3D-8283-2D78CA9D3506}" destId="{7BCC403C-8289-4BF3-B159-6CCB60F9490B}" srcOrd="5" destOrd="0" presId="urn:microsoft.com/office/officeart/2005/8/layout/hList1"/>
    <dgm:cxn modelId="{142CE487-A87B-4AB4-8666-FB59CBCF1EFC}" type="presParOf" srcId="{2C872643-D446-4A3D-8283-2D78CA9D3506}" destId="{662E5FAA-E9C1-4221-891C-F56D8B436C81}" srcOrd="6" destOrd="0" presId="urn:microsoft.com/office/officeart/2005/8/layout/hList1"/>
    <dgm:cxn modelId="{C80212F5-4E59-4EA6-B9BA-6D03CACC2217}" type="presParOf" srcId="{662E5FAA-E9C1-4221-891C-F56D8B436C81}" destId="{E4E9E005-F079-496D-BE12-93E39F0B6359}" srcOrd="0" destOrd="0" presId="urn:microsoft.com/office/officeart/2005/8/layout/hList1"/>
    <dgm:cxn modelId="{1700078C-D33B-437D-890C-60D58375C20A}" type="presParOf" srcId="{662E5FAA-E9C1-4221-891C-F56D8B436C81}" destId="{03463B30-C9AF-4B05-A6BB-0759AD94036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D116A9-FD28-4D6E-A5CB-47A69291A91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FF9D18-F755-4B1E-8EDD-15B8E07259A3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Предусмотрены с счет средств ОМС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0D26B9-DEDB-4718-B844-9E22F1BBE340}" type="parTrans" cxnId="{4B25C8D3-554B-43C5-BAF9-0E4641C50061}">
      <dgm:prSet/>
      <dgm:spPr/>
      <dgm:t>
        <a:bodyPr/>
        <a:lstStyle/>
        <a:p>
          <a:endParaRPr lang="ru-RU"/>
        </a:p>
      </dgm:t>
    </dgm:pt>
    <dgm:pt modelId="{C27BB61D-175C-4E7C-940A-9BAA2273776A}" type="sibTrans" cxnId="{4B25C8D3-554B-43C5-BAF9-0E4641C50061}">
      <dgm:prSet/>
      <dgm:spPr/>
      <dgm:t>
        <a:bodyPr/>
        <a:lstStyle/>
        <a:p>
          <a:endParaRPr lang="ru-RU"/>
        </a:p>
      </dgm:t>
    </dgm:pt>
    <dgm:pt modelId="{2888F587-D5D0-47B7-A0B1-1F116E2DA9E7}">
      <dgm:prSet phldrT="[Текст]" custT="1"/>
      <dgm:spPr/>
      <dgm:t>
        <a:bodyPr/>
        <a:lstStyle/>
        <a:p>
          <a:r>
            <a:rPr lang="ru-RU" sz="1200" dirty="0" smtClean="0"/>
            <a:t> 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маммография с использованием искусственного интеллекта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374D87-C722-46BB-9E9C-1ACF17B28527}" type="parTrans" cxnId="{FC7DB671-3A5C-497D-B9CC-691F542A0243}">
      <dgm:prSet/>
      <dgm:spPr/>
      <dgm:t>
        <a:bodyPr/>
        <a:lstStyle/>
        <a:p>
          <a:endParaRPr lang="ru-RU"/>
        </a:p>
      </dgm:t>
    </dgm:pt>
    <dgm:pt modelId="{99D5F2E2-96C9-4716-8B61-C9192DE12942}" type="sibTrans" cxnId="{FC7DB671-3A5C-497D-B9CC-691F542A0243}">
      <dgm:prSet/>
      <dgm:spPr/>
      <dgm:t>
        <a:bodyPr/>
        <a:lstStyle/>
        <a:p>
          <a:endParaRPr lang="ru-RU"/>
        </a:p>
      </dgm:t>
    </dgm:pt>
    <dgm:pt modelId="{5DF7352A-64AE-4A8F-93EE-341DABB21E76}">
      <dgm:prSet phldrT="[Текст]"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медико-психологическое консультирование медицинскими психологами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021777-C3D9-4478-92DB-C0B8E5C2092B}" type="parTrans" cxnId="{15CCB2D0-25EB-4DE3-A80A-7D52CD3D0D01}">
      <dgm:prSet/>
      <dgm:spPr/>
      <dgm:t>
        <a:bodyPr/>
        <a:lstStyle/>
        <a:p>
          <a:endParaRPr lang="ru-RU"/>
        </a:p>
      </dgm:t>
    </dgm:pt>
    <dgm:pt modelId="{CBA3A541-E607-4936-A65C-53C645465B78}" type="sibTrans" cxnId="{15CCB2D0-25EB-4DE3-A80A-7D52CD3D0D01}">
      <dgm:prSet/>
      <dgm:spPr/>
      <dgm:t>
        <a:bodyPr/>
        <a:lstStyle/>
        <a:p>
          <a:endParaRPr lang="ru-RU"/>
        </a:p>
      </dgm:t>
    </dgm:pt>
    <dgm:pt modelId="{E48FD103-15E0-465A-AEFD-B953E8AFD424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Впервые установлены дифференцированные нормативы объема и финансовых затрат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ADA854-153C-465A-857C-46FB00855BAB}" type="parTrans" cxnId="{BCFF8F24-547A-4EC8-B2DD-653A8CF76887}">
      <dgm:prSet/>
      <dgm:spPr/>
      <dgm:t>
        <a:bodyPr/>
        <a:lstStyle/>
        <a:p>
          <a:endParaRPr lang="ru-RU"/>
        </a:p>
      </dgm:t>
    </dgm:pt>
    <dgm:pt modelId="{48A41048-27A7-4D91-9EE2-6EF516F6ED69}" type="sibTrans" cxnId="{BCFF8F24-547A-4EC8-B2DD-653A8CF76887}">
      <dgm:prSet/>
      <dgm:spPr/>
      <dgm:t>
        <a:bodyPr/>
        <a:lstStyle/>
        <a:p>
          <a:endParaRPr lang="ru-RU"/>
        </a:p>
      </dgm:t>
    </dgm:pt>
    <dgm:pt modelId="{0D059E7D-1864-4C3C-AFD9-CF4278229C8E}">
      <dgm:prSet phldrT="[Текст]"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Для диспансерного наблюдения по поводу онкологических заболеваний, сахарному диабету и болезнями кровообращения в АПП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552F22-F6AB-4B85-8564-810C183FCE5D}" type="parTrans" cxnId="{802EB80A-0D51-4D04-BB63-0A40E00F39C7}">
      <dgm:prSet/>
      <dgm:spPr/>
      <dgm:t>
        <a:bodyPr/>
        <a:lstStyle/>
        <a:p>
          <a:endParaRPr lang="ru-RU"/>
        </a:p>
      </dgm:t>
    </dgm:pt>
    <dgm:pt modelId="{C62B0E0A-925E-41F1-AC55-F9A5918F9AF5}" type="sibTrans" cxnId="{802EB80A-0D51-4D04-BB63-0A40E00F39C7}">
      <dgm:prSet/>
      <dgm:spPr/>
      <dgm:t>
        <a:bodyPr/>
        <a:lstStyle/>
        <a:p>
          <a:endParaRPr lang="ru-RU"/>
        </a:p>
      </dgm:t>
    </dgm:pt>
    <dgm:pt modelId="{CF5B29B5-FEC9-4715-997A-66C313B1B4E1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Расширения перечня диспансеризации и диспансерного наблюдения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E71C2C-3B39-4F50-86FA-F43044E8C77D}" type="parTrans" cxnId="{86E472C7-1006-48A2-B756-831D2D494705}">
      <dgm:prSet/>
      <dgm:spPr/>
      <dgm:t>
        <a:bodyPr/>
        <a:lstStyle/>
        <a:p>
          <a:endParaRPr lang="ru-RU"/>
        </a:p>
      </dgm:t>
    </dgm:pt>
    <dgm:pt modelId="{635D62B2-EE6C-41E6-999A-2619CA74AA4E}" type="sibTrans" cxnId="{86E472C7-1006-48A2-B756-831D2D494705}">
      <dgm:prSet/>
      <dgm:spPr/>
      <dgm:t>
        <a:bodyPr/>
        <a:lstStyle/>
        <a:p>
          <a:endParaRPr lang="ru-RU"/>
        </a:p>
      </dgm:t>
    </dgm:pt>
    <dgm:pt modelId="{2CE196D7-F4CE-4922-860B-B6B68E3E84DA}">
      <dgm:prSet phldrT="[Текст]"/>
      <dgm:spPr/>
      <dgm:t>
        <a:bodyPr/>
        <a:lstStyle/>
        <a:p>
          <a:r>
            <a:rPr lang="ru-RU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профилактические мероприятия, включающие  исследования на наличие вирусного гепатита С</a:t>
          </a:r>
          <a:endParaRPr lang="ru-RU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304CF4-BF8B-4D78-8A2E-62E6F0A0B582}" type="parTrans" cxnId="{011B17B0-764F-4507-A561-5EF48E845919}">
      <dgm:prSet/>
      <dgm:spPr/>
      <dgm:t>
        <a:bodyPr/>
        <a:lstStyle/>
        <a:p>
          <a:endParaRPr lang="ru-RU"/>
        </a:p>
      </dgm:t>
    </dgm:pt>
    <dgm:pt modelId="{69B62F93-6ED7-45DB-A201-BD5C35CEB28B}" type="sibTrans" cxnId="{011B17B0-764F-4507-A561-5EF48E845919}">
      <dgm:prSet/>
      <dgm:spPr/>
      <dgm:t>
        <a:bodyPr/>
        <a:lstStyle/>
        <a:p>
          <a:endParaRPr lang="ru-RU"/>
        </a:p>
      </dgm:t>
    </dgm:pt>
    <dgm:pt modelId="{749C0D05-7B33-4B00-811E-F2975493CCB3}">
      <dgm:prSet phldrT="[Текст]"/>
      <dgm:spPr/>
      <dgm:t>
        <a:bodyPr/>
        <a:lstStyle/>
        <a:p>
          <a:r>
            <a:rPr lang="ru-RU" b="1" dirty="0" smtClean="0"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rPr>
            <a:t>диспансеризация и диспансерное наблюдения детей, проживающих в организациях </a:t>
          </a:r>
          <a:r>
            <a:rPr lang="ru-RU" b="1" dirty="0" smtClean="0"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rPr>
            <a:t>социального обслуживания (детских домах- интернатах предоставляющих  социальные услуги в стационарной форме)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A9BE54-6FA5-4736-9544-EC1A6BC00A4A}" type="parTrans" cxnId="{43D774A4-91D0-4D19-BAB1-381472A0050F}">
      <dgm:prSet/>
      <dgm:spPr/>
      <dgm:t>
        <a:bodyPr/>
        <a:lstStyle/>
        <a:p>
          <a:endParaRPr lang="ru-RU"/>
        </a:p>
      </dgm:t>
    </dgm:pt>
    <dgm:pt modelId="{ABBE9513-C69D-425D-A477-EEBD2FC00C83}" type="sibTrans" cxnId="{43D774A4-91D0-4D19-BAB1-381472A0050F}">
      <dgm:prSet/>
      <dgm:spPr/>
      <dgm:t>
        <a:bodyPr/>
        <a:lstStyle/>
        <a:p>
          <a:endParaRPr lang="ru-RU"/>
        </a:p>
      </dgm:t>
    </dgm:pt>
    <dgm:pt modelId="{BDB9F84C-978E-4986-BA6B-117D47BFB68A}">
      <dgm:prSet custT="1"/>
      <dgm:spPr/>
      <dgm:t>
        <a:bodyPr/>
        <a:lstStyle/>
        <a:p>
          <a:endParaRPr lang="ru-RU" sz="1200" dirty="0"/>
        </a:p>
      </dgm:t>
    </dgm:pt>
    <dgm:pt modelId="{05109764-9F2E-404A-8747-6C69BBB75BD6}" type="parTrans" cxnId="{C1C5C575-2671-4037-A809-3B5470E01B79}">
      <dgm:prSet/>
      <dgm:spPr/>
      <dgm:t>
        <a:bodyPr/>
        <a:lstStyle/>
        <a:p>
          <a:endParaRPr lang="ru-RU"/>
        </a:p>
      </dgm:t>
    </dgm:pt>
    <dgm:pt modelId="{9348A505-A200-414E-9DBB-55DACB0B4EB5}" type="sibTrans" cxnId="{C1C5C575-2671-4037-A809-3B5470E01B79}">
      <dgm:prSet/>
      <dgm:spPr/>
      <dgm:t>
        <a:bodyPr/>
        <a:lstStyle/>
        <a:p>
          <a:endParaRPr lang="ru-RU"/>
        </a:p>
      </dgm:t>
    </dgm:pt>
    <dgm:pt modelId="{B0D41873-491C-4AEB-A684-3DE87F2D9A27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патолого-анатомических вскрытий </a:t>
          </a:r>
          <a:r>
            <a:rPr lang="ru-RU" sz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(посмертное патолого-анатомическое исследование внутренних органов и тканей умершего человека, новорожденных, а также мертворожденных и плодов) </a:t>
          </a:r>
          <a:r>
            <a:rPr lang="ru-RU" sz="12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патолого-анатомических отделениях медицинских организаций, имеющих лицензии по патологической анатомии, в случае летального исхода госпитализации </a:t>
          </a:r>
          <a:r>
            <a:rPr lang="ru-RU" sz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застрахованного лица по поводу заболеваний и/или состояний, включенных в базовую программу обязательного медицинского страхования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416F7F-D85B-4FC1-9A4B-3727902B24C4}" type="parTrans" cxnId="{ADCE7EAB-6972-471B-9141-79218E0E00E8}">
      <dgm:prSet/>
      <dgm:spPr/>
      <dgm:t>
        <a:bodyPr/>
        <a:lstStyle/>
        <a:p>
          <a:endParaRPr lang="ru-RU"/>
        </a:p>
      </dgm:t>
    </dgm:pt>
    <dgm:pt modelId="{356765A6-9E13-4BB1-94A9-CAD3D1B8B5AB}" type="sibTrans" cxnId="{ADCE7EAB-6972-471B-9141-79218E0E00E8}">
      <dgm:prSet/>
      <dgm:spPr/>
      <dgm:t>
        <a:bodyPr/>
        <a:lstStyle/>
        <a:p>
          <a:endParaRPr lang="ru-RU"/>
        </a:p>
      </dgm:t>
    </dgm:pt>
    <dgm:pt modelId="{36173E91-7F20-4E4A-BB0A-2C5A2FCAA23B}">
      <dgm:prSet phldrT="[Текст]"/>
      <dgm:spPr/>
      <dgm:t>
        <a:bodyPr/>
        <a:lstStyle/>
        <a:p>
          <a:r>
            <a:rPr lang="ru-RU" b="0" dirty="0" smtClean="0"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rPr>
            <a:t> </a:t>
          </a:r>
          <a:r>
            <a:rPr lang="ru-RU" b="0" dirty="0" smtClean="0"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rPr>
            <a:t>диспансеризация для оценки репродуктивного здоровья</a:t>
          </a:r>
          <a:endParaRPr lang="ru-RU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269F91-7DB9-428A-B3B6-845DE9A73BF8}" type="parTrans" cxnId="{C10D35D3-B6D7-4348-BF0F-8016425A0571}">
      <dgm:prSet/>
      <dgm:spPr/>
      <dgm:t>
        <a:bodyPr/>
        <a:lstStyle/>
        <a:p>
          <a:endParaRPr lang="ru-RU"/>
        </a:p>
      </dgm:t>
    </dgm:pt>
    <dgm:pt modelId="{80881E14-ADEE-47B9-8EC9-5D14241E341E}" type="sibTrans" cxnId="{C10D35D3-B6D7-4348-BF0F-8016425A0571}">
      <dgm:prSet/>
      <dgm:spPr/>
      <dgm:t>
        <a:bodyPr/>
        <a:lstStyle/>
        <a:p>
          <a:endParaRPr lang="ru-RU"/>
        </a:p>
      </dgm:t>
    </dgm:pt>
    <dgm:pt modelId="{5D43EEB0-1D41-4317-BE1D-FA9DE4E3FF43}">
      <dgm:prSet phldrT="[Текст]"/>
      <dgm:spPr/>
      <dgm:t>
        <a:bodyPr/>
        <a:lstStyle/>
        <a:p>
          <a:endParaRPr lang="ru-RU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DB0963-410B-47FC-BC88-F7344BBDAF7D}" type="parTrans" cxnId="{A7A93539-9DB0-46C3-9028-6339D2C32E5E}">
      <dgm:prSet/>
      <dgm:spPr/>
      <dgm:t>
        <a:bodyPr/>
        <a:lstStyle/>
        <a:p>
          <a:endParaRPr lang="ru-RU"/>
        </a:p>
      </dgm:t>
    </dgm:pt>
    <dgm:pt modelId="{4A3F1E74-74F5-4B88-9C76-D4B7987AAA77}" type="sibTrans" cxnId="{A7A93539-9DB0-46C3-9028-6339D2C32E5E}">
      <dgm:prSet/>
      <dgm:spPr/>
      <dgm:t>
        <a:bodyPr/>
        <a:lstStyle/>
        <a:p>
          <a:endParaRPr lang="ru-RU"/>
        </a:p>
      </dgm:t>
    </dgm:pt>
    <dgm:pt modelId="{0AED620F-9A40-47C1-92CF-63D47D735199}">
      <dgm:prSet phldrT="[Текст]"/>
      <dgm:spPr/>
      <dgm:t>
        <a:bodyPr/>
        <a:lstStyle/>
        <a:p>
          <a:r>
            <a:rPr lang="ru-RU" b="0" dirty="0" smtClean="0"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rPr>
            <a:t>диспансерное наблюдение работающих граждан </a:t>
          </a:r>
          <a:endParaRPr lang="ru-RU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D9CC7B-28C6-430E-9896-95399CFFE1F7}" type="parTrans" cxnId="{94B15E03-260E-463B-BA20-A150FD924B00}">
      <dgm:prSet/>
      <dgm:spPr/>
      <dgm:t>
        <a:bodyPr/>
        <a:lstStyle/>
        <a:p>
          <a:endParaRPr lang="ru-RU"/>
        </a:p>
      </dgm:t>
    </dgm:pt>
    <dgm:pt modelId="{DFA621A9-94C2-4D10-B79E-B62519C61BB9}" type="sibTrans" cxnId="{94B15E03-260E-463B-BA20-A150FD924B00}">
      <dgm:prSet/>
      <dgm:spPr/>
      <dgm:t>
        <a:bodyPr/>
        <a:lstStyle/>
        <a:p>
          <a:endParaRPr lang="ru-RU"/>
        </a:p>
      </dgm:t>
    </dgm:pt>
    <dgm:pt modelId="{CA42240E-5BFE-4A2A-AAF3-F8B840B10CDC}" type="pres">
      <dgm:prSet presAssocID="{95D116A9-FD28-4D6E-A5CB-47A69291A91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6E35EE-6F87-4693-B33A-3D7C25F0D8F0}" type="pres">
      <dgm:prSet presAssocID="{4CFF9D18-F755-4B1E-8EDD-15B8E07259A3}" presName="linNode" presStyleCnt="0"/>
      <dgm:spPr/>
    </dgm:pt>
    <dgm:pt modelId="{0353F7B4-C66B-4429-B13F-3BA3AFF5FBB5}" type="pres">
      <dgm:prSet presAssocID="{4CFF9D18-F755-4B1E-8EDD-15B8E07259A3}" presName="parentText" presStyleLbl="node1" presStyleIdx="0" presStyleCnt="3" custLinFactNeighborX="-282" custLinFactNeighborY="-30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02B53B-98DF-4BF3-8C20-25A76A8B1E64}" type="pres">
      <dgm:prSet presAssocID="{4CFF9D18-F755-4B1E-8EDD-15B8E07259A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85624E-9FC9-4182-A65A-920EF5E96EE2}" type="pres">
      <dgm:prSet presAssocID="{C27BB61D-175C-4E7C-940A-9BAA2273776A}" presName="sp" presStyleCnt="0"/>
      <dgm:spPr/>
    </dgm:pt>
    <dgm:pt modelId="{3D1B2706-CB77-43A1-A6A7-05094993C022}" type="pres">
      <dgm:prSet presAssocID="{E48FD103-15E0-465A-AEFD-B953E8AFD424}" presName="linNode" presStyleCnt="0"/>
      <dgm:spPr/>
    </dgm:pt>
    <dgm:pt modelId="{42FF297D-043A-469A-86DB-0DC5BD1D39ED}" type="pres">
      <dgm:prSet presAssocID="{E48FD103-15E0-465A-AEFD-B953E8AFD42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473945-09CA-4324-B310-83F93E5F51E9}" type="pres">
      <dgm:prSet presAssocID="{E48FD103-15E0-465A-AEFD-B953E8AFD42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E72F76-055E-42E2-B1FE-C8D50D95FD75}" type="pres">
      <dgm:prSet presAssocID="{48A41048-27A7-4D91-9EE2-6EF516F6ED69}" presName="sp" presStyleCnt="0"/>
      <dgm:spPr/>
    </dgm:pt>
    <dgm:pt modelId="{38B0CF23-E740-48D5-8E9A-E4F563BA1BE1}" type="pres">
      <dgm:prSet presAssocID="{CF5B29B5-FEC9-4715-997A-66C313B1B4E1}" presName="linNode" presStyleCnt="0"/>
      <dgm:spPr/>
    </dgm:pt>
    <dgm:pt modelId="{6BF8C769-280C-49F9-B6D6-9B2F29EEB4C8}" type="pres">
      <dgm:prSet presAssocID="{CF5B29B5-FEC9-4715-997A-66C313B1B4E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16914C-603E-4224-BB4E-9E1F36C008A7}" type="pres">
      <dgm:prSet presAssocID="{CF5B29B5-FEC9-4715-997A-66C313B1B4E1}" presName="descendantText" presStyleLbl="alignAccFollowNode1" presStyleIdx="2" presStyleCnt="3" custLinFactNeighborY="-16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7DB671-3A5C-497D-B9CC-691F542A0243}" srcId="{4CFF9D18-F755-4B1E-8EDD-15B8E07259A3}" destId="{2888F587-D5D0-47B7-A0B1-1F116E2DA9E7}" srcOrd="0" destOrd="0" parTransId="{0D374D87-C722-46BB-9E9C-1ACF17B28527}" sibTransId="{99D5F2E2-96C9-4716-8B61-C9192DE12942}"/>
    <dgm:cxn modelId="{ADCE7EAB-6972-471B-9141-79218E0E00E8}" srcId="{4CFF9D18-F755-4B1E-8EDD-15B8E07259A3}" destId="{B0D41873-491C-4AEB-A684-3DE87F2D9A27}" srcOrd="2" destOrd="0" parTransId="{5F416F7F-D85B-4FC1-9A4B-3727902B24C4}" sibTransId="{356765A6-9E13-4BB1-94A9-CAD3D1B8B5AB}"/>
    <dgm:cxn modelId="{96234EA3-F773-43BC-B28C-B55F2E39FC1C}" type="presOf" srcId="{BDB9F84C-978E-4986-BA6B-117D47BFB68A}" destId="{AA02B53B-98DF-4BF3-8C20-25A76A8B1E64}" srcOrd="0" destOrd="3" presId="urn:microsoft.com/office/officeart/2005/8/layout/vList5"/>
    <dgm:cxn modelId="{C1C5C575-2671-4037-A809-3B5470E01B79}" srcId="{4CFF9D18-F755-4B1E-8EDD-15B8E07259A3}" destId="{BDB9F84C-978E-4986-BA6B-117D47BFB68A}" srcOrd="3" destOrd="0" parTransId="{05109764-9F2E-404A-8747-6C69BBB75BD6}" sibTransId="{9348A505-A200-414E-9DBB-55DACB0B4EB5}"/>
    <dgm:cxn modelId="{C10D35D3-B6D7-4348-BF0F-8016425A0571}" srcId="{CF5B29B5-FEC9-4715-997A-66C313B1B4E1}" destId="{36173E91-7F20-4E4A-BB0A-2C5A2FCAA23B}" srcOrd="2" destOrd="0" parTransId="{A0269F91-7DB9-428A-B3B6-845DE9A73BF8}" sibTransId="{80881E14-ADEE-47B9-8EC9-5D14241E341E}"/>
    <dgm:cxn modelId="{BCFF8F24-547A-4EC8-B2DD-653A8CF76887}" srcId="{95D116A9-FD28-4D6E-A5CB-47A69291A91F}" destId="{E48FD103-15E0-465A-AEFD-B953E8AFD424}" srcOrd="1" destOrd="0" parTransId="{97ADA854-153C-465A-857C-46FB00855BAB}" sibTransId="{48A41048-27A7-4D91-9EE2-6EF516F6ED69}"/>
    <dgm:cxn modelId="{43657FA4-217F-48E9-B279-2FA43AAAA464}" type="presOf" srcId="{749C0D05-7B33-4B00-811E-F2975493CCB3}" destId="{4316914C-603E-4224-BB4E-9E1F36C008A7}" srcOrd="0" destOrd="1" presId="urn:microsoft.com/office/officeart/2005/8/layout/vList5"/>
    <dgm:cxn modelId="{A7A93539-9DB0-46C3-9028-6339D2C32E5E}" srcId="{CF5B29B5-FEC9-4715-997A-66C313B1B4E1}" destId="{5D43EEB0-1D41-4317-BE1D-FA9DE4E3FF43}" srcOrd="4" destOrd="0" parTransId="{2DDB0963-410B-47FC-BC88-F7344BBDAF7D}" sibTransId="{4A3F1E74-74F5-4B88-9C76-D4B7987AAA77}"/>
    <dgm:cxn modelId="{5F4C946B-2A4D-4655-B03B-B173C48007E8}" type="presOf" srcId="{36173E91-7F20-4E4A-BB0A-2C5A2FCAA23B}" destId="{4316914C-603E-4224-BB4E-9E1F36C008A7}" srcOrd="0" destOrd="2" presId="urn:microsoft.com/office/officeart/2005/8/layout/vList5"/>
    <dgm:cxn modelId="{43D774A4-91D0-4D19-BAB1-381472A0050F}" srcId="{CF5B29B5-FEC9-4715-997A-66C313B1B4E1}" destId="{749C0D05-7B33-4B00-811E-F2975493CCB3}" srcOrd="1" destOrd="0" parTransId="{92A9BE54-6FA5-4736-9544-EC1A6BC00A4A}" sibTransId="{ABBE9513-C69D-425D-A477-EEBD2FC00C83}"/>
    <dgm:cxn modelId="{53A11FE2-B627-4D7E-BD4E-113066C25236}" type="presOf" srcId="{4CFF9D18-F755-4B1E-8EDD-15B8E07259A3}" destId="{0353F7B4-C66B-4429-B13F-3BA3AFF5FBB5}" srcOrd="0" destOrd="0" presId="urn:microsoft.com/office/officeart/2005/8/layout/vList5"/>
    <dgm:cxn modelId="{BEF4E174-81B8-42B5-8E45-292CCD291E41}" type="presOf" srcId="{CF5B29B5-FEC9-4715-997A-66C313B1B4E1}" destId="{6BF8C769-280C-49F9-B6D6-9B2F29EEB4C8}" srcOrd="0" destOrd="0" presId="urn:microsoft.com/office/officeart/2005/8/layout/vList5"/>
    <dgm:cxn modelId="{C16586BD-374D-499E-9836-434C03FDAC72}" type="presOf" srcId="{2CE196D7-F4CE-4922-860B-B6B68E3E84DA}" destId="{4316914C-603E-4224-BB4E-9E1F36C008A7}" srcOrd="0" destOrd="0" presId="urn:microsoft.com/office/officeart/2005/8/layout/vList5"/>
    <dgm:cxn modelId="{B782B55C-2264-46FC-83DC-F06979395F20}" type="presOf" srcId="{2888F587-D5D0-47B7-A0B1-1F116E2DA9E7}" destId="{AA02B53B-98DF-4BF3-8C20-25A76A8B1E64}" srcOrd="0" destOrd="0" presId="urn:microsoft.com/office/officeart/2005/8/layout/vList5"/>
    <dgm:cxn modelId="{D0E0F9EE-719C-48B6-A2E0-78A84093BF87}" type="presOf" srcId="{B0D41873-491C-4AEB-A684-3DE87F2D9A27}" destId="{AA02B53B-98DF-4BF3-8C20-25A76A8B1E64}" srcOrd="0" destOrd="2" presId="urn:microsoft.com/office/officeart/2005/8/layout/vList5"/>
    <dgm:cxn modelId="{EDD54207-C612-468C-A069-7617A4C91771}" type="presOf" srcId="{0D059E7D-1864-4C3C-AFD9-CF4278229C8E}" destId="{47473945-09CA-4324-B310-83F93E5F51E9}" srcOrd="0" destOrd="0" presId="urn:microsoft.com/office/officeart/2005/8/layout/vList5"/>
    <dgm:cxn modelId="{36EDDD8E-0CB7-45B6-A979-5D7FCE9B517D}" type="presOf" srcId="{95D116A9-FD28-4D6E-A5CB-47A69291A91F}" destId="{CA42240E-5BFE-4A2A-AAF3-F8B840B10CDC}" srcOrd="0" destOrd="0" presId="urn:microsoft.com/office/officeart/2005/8/layout/vList5"/>
    <dgm:cxn modelId="{15CCB2D0-25EB-4DE3-A80A-7D52CD3D0D01}" srcId="{4CFF9D18-F755-4B1E-8EDD-15B8E07259A3}" destId="{5DF7352A-64AE-4A8F-93EE-341DABB21E76}" srcOrd="1" destOrd="0" parTransId="{FA021777-C3D9-4478-92DB-C0B8E5C2092B}" sibTransId="{CBA3A541-E607-4936-A65C-53C645465B78}"/>
    <dgm:cxn modelId="{802EB80A-0D51-4D04-BB63-0A40E00F39C7}" srcId="{E48FD103-15E0-465A-AEFD-B953E8AFD424}" destId="{0D059E7D-1864-4C3C-AFD9-CF4278229C8E}" srcOrd="0" destOrd="0" parTransId="{3F552F22-F6AB-4B85-8564-810C183FCE5D}" sibTransId="{C62B0E0A-925E-41F1-AC55-F9A5918F9AF5}"/>
    <dgm:cxn modelId="{86E472C7-1006-48A2-B756-831D2D494705}" srcId="{95D116A9-FD28-4D6E-A5CB-47A69291A91F}" destId="{CF5B29B5-FEC9-4715-997A-66C313B1B4E1}" srcOrd="2" destOrd="0" parTransId="{96E71C2C-3B39-4F50-86FA-F43044E8C77D}" sibTransId="{635D62B2-EE6C-41E6-999A-2619CA74AA4E}"/>
    <dgm:cxn modelId="{04302913-9CFB-46F4-A412-372C15D8DCD1}" type="presOf" srcId="{5DF7352A-64AE-4A8F-93EE-341DABB21E76}" destId="{AA02B53B-98DF-4BF3-8C20-25A76A8B1E64}" srcOrd="0" destOrd="1" presId="urn:microsoft.com/office/officeart/2005/8/layout/vList5"/>
    <dgm:cxn modelId="{2C7B21F3-E666-49E7-B262-E6B3FD6F2E5A}" type="presOf" srcId="{E48FD103-15E0-465A-AEFD-B953E8AFD424}" destId="{42FF297D-043A-469A-86DB-0DC5BD1D39ED}" srcOrd="0" destOrd="0" presId="urn:microsoft.com/office/officeart/2005/8/layout/vList5"/>
    <dgm:cxn modelId="{E87E24EA-897A-48A8-AF0B-EA98DB3D0304}" type="presOf" srcId="{5D43EEB0-1D41-4317-BE1D-FA9DE4E3FF43}" destId="{4316914C-603E-4224-BB4E-9E1F36C008A7}" srcOrd="0" destOrd="4" presId="urn:microsoft.com/office/officeart/2005/8/layout/vList5"/>
    <dgm:cxn modelId="{01B4C388-1413-4E7A-BBC4-D8EB70A3700C}" type="presOf" srcId="{0AED620F-9A40-47C1-92CF-63D47D735199}" destId="{4316914C-603E-4224-BB4E-9E1F36C008A7}" srcOrd="0" destOrd="3" presId="urn:microsoft.com/office/officeart/2005/8/layout/vList5"/>
    <dgm:cxn modelId="{94B15E03-260E-463B-BA20-A150FD924B00}" srcId="{CF5B29B5-FEC9-4715-997A-66C313B1B4E1}" destId="{0AED620F-9A40-47C1-92CF-63D47D735199}" srcOrd="3" destOrd="0" parTransId="{15D9CC7B-28C6-430E-9896-95399CFFE1F7}" sibTransId="{DFA621A9-94C2-4D10-B79E-B62519C61BB9}"/>
    <dgm:cxn modelId="{011B17B0-764F-4507-A561-5EF48E845919}" srcId="{CF5B29B5-FEC9-4715-997A-66C313B1B4E1}" destId="{2CE196D7-F4CE-4922-860B-B6B68E3E84DA}" srcOrd="0" destOrd="0" parTransId="{73304CF4-BF8B-4D78-8A2E-62E6F0A0B582}" sibTransId="{69B62F93-6ED7-45DB-A201-BD5C35CEB28B}"/>
    <dgm:cxn modelId="{4B25C8D3-554B-43C5-BAF9-0E4641C50061}" srcId="{95D116A9-FD28-4D6E-A5CB-47A69291A91F}" destId="{4CFF9D18-F755-4B1E-8EDD-15B8E07259A3}" srcOrd="0" destOrd="0" parTransId="{DE0D26B9-DEDB-4718-B844-9E22F1BBE340}" sibTransId="{C27BB61D-175C-4E7C-940A-9BAA2273776A}"/>
    <dgm:cxn modelId="{A5FEA5AA-7CDB-426E-9745-50260D79C6CB}" type="presParOf" srcId="{CA42240E-5BFE-4A2A-AAF3-F8B840B10CDC}" destId="{316E35EE-6F87-4693-B33A-3D7C25F0D8F0}" srcOrd="0" destOrd="0" presId="urn:microsoft.com/office/officeart/2005/8/layout/vList5"/>
    <dgm:cxn modelId="{547C289B-0941-4BFC-B19A-C9CFBBDD0871}" type="presParOf" srcId="{316E35EE-6F87-4693-B33A-3D7C25F0D8F0}" destId="{0353F7B4-C66B-4429-B13F-3BA3AFF5FBB5}" srcOrd="0" destOrd="0" presId="urn:microsoft.com/office/officeart/2005/8/layout/vList5"/>
    <dgm:cxn modelId="{062C1273-FED3-496C-A0DF-102EE0A812F9}" type="presParOf" srcId="{316E35EE-6F87-4693-B33A-3D7C25F0D8F0}" destId="{AA02B53B-98DF-4BF3-8C20-25A76A8B1E64}" srcOrd="1" destOrd="0" presId="urn:microsoft.com/office/officeart/2005/8/layout/vList5"/>
    <dgm:cxn modelId="{446AA98C-6B6E-4DC9-A11C-991C56461111}" type="presParOf" srcId="{CA42240E-5BFE-4A2A-AAF3-F8B840B10CDC}" destId="{7185624E-9FC9-4182-A65A-920EF5E96EE2}" srcOrd="1" destOrd="0" presId="urn:microsoft.com/office/officeart/2005/8/layout/vList5"/>
    <dgm:cxn modelId="{E50858F5-0954-4F53-8003-C617BF2C77DB}" type="presParOf" srcId="{CA42240E-5BFE-4A2A-AAF3-F8B840B10CDC}" destId="{3D1B2706-CB77-43A1-A6A7-05094993C022}" srcOrd="2" destOrd="0" presId="urn:microsoft.com/office/officeart/2005/8/layout/vList5"/>
    <dgm:cxn modelId="{40211DA6-322E-442F-BCC2-B42BC9CB4913}" type="presParOf" srcId="{3D1B2706-CB77-43A1-A6A7-05094993C022}" destId="{42FF297D-043A-469A-86DB-0DC5BD1D39ED}" srcOrd="0" destOrd="0" presId="urn:microsoft.com/office/officeart/2005/8/layout/vList5"/>
    <dgm:cxn modelId="{16CEAA02-D684-4AEE-9DB6-7AAF6FA715A8}" type="presParOf" srcId="{3D1B2706-CB77-43A1-A6A7-05094993C022}" destId="{47473945-09CA-4324-B310-83F93E5F51E9}" srcOrd="1" destOrd="0" presId="urn:microsoft.com/office/officeart/2005/8/layout/vList5"/>
    <dgm:cxn modelId="{62EFEB63-F83C-4567-B60F-A1136DD0B637}" type="presParOf" srcId="{CA42240E-5BFE-4A2A-AAF3-F8B840B10CDC}" destId="{E5E72F76-055E-42E2-B1FE-C8D50D95FD75}" srcOrd="3" destOrd="0" presId="urn:microsoft.com/office/officeart/2005/8/layout/vList5"/>
    <dgm:cxn modelId="{84621A0C-7D11-4B99-9922-FC192A8F77C7}" type="presParOf" srcId="{CA42240E-5BFE-4A2A-AAF3-F8B840B10CDC}" destId="{38B0CF23-E740-48D5-8E9A-E4F563BA1BE1}" srcOrd="4" destOrd="0" presId="urn:microsoft.com/office/officeart/2005/8/layout/vList5"/>
    <dgm:cxn modelId="{A6025461-24F9-4449-B8FF-B6037158980D}" type="presParOf" srcId="{38B0CF23-E740-48D5-8E9A-E4F563BA1BE1}" destId="{6BF8C769-280C-49F9-B6D6-9B2F29EEB4C8}" srcOrd="0" destOrd="0" presId="urn:microsoft.com/office/officeart/2005/8/layout/vList5"/>
    <dgm:cxn modelId="{9F43E533-9767-4B31-976D-034F91793845}" type="presParOf" srcId="{38B0CF23-E740-48D5-8E9A-E4F563BA1BE1}" destId="{4316914C-603E-4224-BB4E-9E1F36C008A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3BFA56-40BD-44D3-BE3D-8FE45A7F15ED}">
      <dsp:nvSpPr>
        <dsp:cNvPr id="0" name=""/>
        <dsp:cNvSpPr/>
      </dsp:nvSpPr>
      <dsp:spPr>
        <a:xfrm>
          <a:off x="4091" y="280925"/>
          <a:ext cx="2460181" cy="4912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Медицинская помощь, оказываемая в амбулаторных условиях</a:t>
          </a:r>
          <a:endParaRPr lang="ru-RU" sz="1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91" y="280925"/>
        <a:ext cx="2460181" cy="491247"/>
      </dsp:txXfrm>
    </dsp:sp>
    <dsp:sp modelId="{AB21D389-EEEF-402A-920A-CCCBE3E59E71}">
      <dsp:nvSpPr>
        <dsp:cNvPr id="0" name=""/>
        <dsp:cNvSpPr/>
      </dsp:nvSpPr>
      <dsp:spPr>
        <a:xfrm>
          <a:off x="4091" y="772172"/>
          <a:ext cx="2460181" cy="40625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</a:t>
          </a:r>
          <a:r>
            <a:rPr lang="ru-RU" sz="1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подушевому</a:t>
          </a: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нормативу финансирования на прикрепившихся лиц с учетом показателей результативности деятельности медицинской организации (включая  показатели объема медицинской помощи) (за исключением расходов на проведение отдельных диагностических исследований, тестирования на выявление новой </a:t>
          </a:r>
          <a:r>
            <a:rPr lang="ru-RU" sz="1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коронавирусной</a:t>
          </a: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инфекции (COVID-19), профилактических медицинских осмотров и диспансеризации, в том числе углубленной диспансеризации и диспансеризации для оценки репродуктивного здоровья, а также средств на оплату диспансерного наблюдения, включая диспансерное наблюдение работающих граждан, и финансовое обеспечение фельдшерских, фельдшерско-акушерских пунктов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единицу объема медицинской помощи -за медицинскую услугу, посещение, обращение (законченный случай)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нормативу финансирования структурного подразделения медицинской организации (оплата медицинской помощи, оказываемой  ФАП)</a:t>
          </a:r>
          <a:endParaRPr lang="ru-RU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91" y="772172"/>
        <a:ext cx="2460181" cy="4062599"/>
      </dsp:txXfrm>
    </dsp:sp>
    <dsp:sp modelId="{595E30E3-CC08-4B37-A396-654EE6877256}">
      <dsp:nvSpPr>
        <dsp:cNvPr id="0" name=""/>
        <dsp:cNvSpPr/>
      </dsp:nvSpPr>
      <dsp:spPr>
        <a:xfrm>
          <a:off x="2808698" y="280925"/>
          <a:ext cx="2460181" cy="4912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Медицинская помощь, оказываемая в  условиях</a:t>
          </a:r>
          <a:r>
            <a:rPr lang="en-US" sz="1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круглосуточных и дневных стационаров</a:t>
          </a:r>
          <a:endParaRPr lang="ru-RU" sz="1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08698" y="280925"/>
        <a:ext cx="2460181" cy="491247"/>
      </dsp:txXfrm>
    </dsp:sp>
    <dsp:sp modelId="{D802262F-F088-4776-B1F6-73A978A51C9D}">
      <dsp:nvSpPr>
        <dsp:cNvPr id="0" name=""/>
        <dsp:cNvSpPr/>
      </dsp:nvSpPr>
      <dsp:spPr>
        <a:xfrm>
          <a:off x="2808698" y="772172"/>
          <a:ext cx="2460181" cy="40625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случай госпитализации (законченный случай лечения) по поводу заболевания, включенного в соответствующую группу заболеваний (КСГ), группу ВМП, в том числе в сочетании с оплатой за услугу диализа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прерванный случай госпитализации/оказания медицинской помощи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/>
        </a:p>
      </dsp:txBody>
      <dsp:txXfrm>
        <a:off x="2808698" y="772172"/>
        <a:ext cx="2460181" cy="4062599"/>
      </dsp:txXfrm>
    </dsp:sp>
    <dsp:sp modelId="{CFB7F562-6B61-494A-9628-08DAA30CE415}">
      <dsp:nvSpPr>
        <dsp:cNvPr id="0" name=""/>
        <dsp:cNvSpPr/>
      </dsp:nvSpPr>
      <dsp:spPr>
        <a:xfrm>
          <a:off x="5613305" y="280925"/>
          <a:ext cx="2460181" cy="4912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Скорая медицинская помощь</a:t>
          </a:r>
          <a:endParaRPr lang="ru-RU" sz="1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13305" y="280925"/>
        <a:ext cx="2460181" cy="491247"/>
      </dsp:txXfrm>
    </dsp:sp>
    <dsp:sp modelId="{7E4A3826-FC65-4CC7-B02B-9BBC783F55DD}">
      <dsp:nvSpPr>
        <dsp:cNvPr id="0" name=""/>
        <dsp:cNvSpPr/>
      </dsp:nvSpPr>
      <dsp:spPr>
        <a:xfrm>
          <a:off x="5602947" y="803658"/>
          <a:ext cx="2460181" cy="40625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</a:t>
          </a:r>
          <a:r>
            <a:rPr lang="ru-RU" sz="1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подушевому</a:t>
          </a: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нормативу</a:t>
          </a:r>
          <a:r>
            <a:rPr lang="en-US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финансирования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единицу объема медицинской помощь- за вызов скорой медицинской помощи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02947" y="803658"/>
        <a:ext cx="2460181" cy="4062599"/>
      </dsp:txXfrm>
    </dsp:sp>
    <dsp:sp modelId="{E4E9E005-F079-496D-BE12-93E39F0B6359}">
      <dsp:nvSpPr>
        <dsp:cNvPr id="0" name=""/>
        <dsp:cNvSpPr/>
      </dsp:nvSpPr>
      <dsp:spPr>
        <a:xfrm>
          <a:off x="8417912" y="280925"/>
          <a:ext cx="2460181" cy="4912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всем видам и условиям оказания медицинской помощи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417912" y="280925"/>
        <a:ext cx="2460181" cy="491247"/>
      </dsp:txXfrm>
    </dsp:sp>
    <dsp:sp modelId="{03463B30-C9AF-4B05-A6BB-0759AD940363}">
      <dsp:nvSpPr>
        <dsp:cNvPr id="0" name=""/>
        <dsp:cNvSpPr/>
      </dsp:nvSpPr>
      <dsp:spPr>
        <a:xfrm>
          <a:off x="8422003" y="764778"/>
          <a:ext cx="2460181" cy="40625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</a:t>
          </a:r>
          <a:r>
            <a:rPr lang="ru-RU" sz="1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подушевому</a:t>
          </a: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нормативу финансирования на прикрепившихся лиц к медицинской организации, имеющей в своем составе подразделение, оказывающее медицинскую помощь в амбулаторных условиях (за исключением расходов на: КТ, МРТ, УЗИ ССС, эндоскопию, МГИ, </a:t>
          </a:r>
          <a:r>
            <a:rPr lang="ru-RU" sz="1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патолого</a:t>
          </a: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анатомических исследований </a:t>
          </a:r>
          <a:r>
            <a:rPr lang="ru-RU" sz="1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биопсийного</a:t>
          </a: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(операционного) материала, тестирования на выявление новой </a:t>
          </a:r>
          <a:r>
            <a:rPr lang="ru-RU" sz="1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коронавирусной</a:t>
          </a: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инфекции </a:t>
          </a:r>
          <a:r>
            <a:rPr lang="en-US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(COVID 19) </a:t>
          </a: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профилактических медицинских осмотров и диспансеризации в том числе углубленной диспансеризации и диспансеризации для оценки репродуктивного здоровья, а также диспансерного наблюдения, включая диспансерное наблюдение работающих граждан, финансового обеспечения ФП и ФАП) ФАП), стационарных условиях и условиях дневного стационара, с учетом показателей результативности деятельности медицинской организации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422003" y="764778"/>
        <a:ext cx="2460181" cy="40625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2B53B-98DF-4BF3-8C20-25A76A8B1E64}">
      <dsp:nvSpPr>
        <dsp:cNvPr id="0" name=""/>
        <dsp:cNvSpPr/>
      </dsp:nvSpPr>
      <dsp:spPr>
        <a:xfrm rot="5400000">
          <a:off x="7019785" y="-2733723"/>
          <a:ext cx="1454814" cy="72914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 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маммография с использованием искусственного интеллекта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медико-психологическое консультирование медицинскими психологами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патолого-анатомических вскрытий </a:t>
          </a:r>
          <a:r>
            <a:rPr lang="ru-RU" sz="1200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(посмертное патолого-анатомическое исследование внутренних органов и тканей умершего человека, новорожденных, а также мертворожденных и плодов) </a:t>
          </a:r>
          <a:r>
            <a:rPr lang="ru-RU" sz="1200" b="1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патолого-анатомических отделениях медицинских организаций, имеющих лицензии по патологической анатомии, в случае летального исхода госпитализации </a:t>
          </a:r>
          <a:r>
            <a:rPr lang="ru-RU" sz="1200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застрахованного лица по поводу заболеваний и/или состояний, включенных в базовую программу обязательного медицинского страхования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 rot="-5400000">
        <a:off x="4101455" y="255625"/>
        <a:ext cx="7220457" cy="1312778"/>
      </dsp:txXfrm>
    </dsp:sp>
    <dsp:sp modelId="{0353F7B4-C66B-4429-B13F-3BA3AFF5FBB5}">
      <dsp:nvSpPr>
        <dsp:cNvPr id="0" name=""/>
        <dsp:cNvSpPr/>
      </dsp:nvSpPr>
      <dsp:spPr>
        <a:xfrm>
          <a:off x="0" y="0"/>
          <a:ext cx="4101454" cy="18185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Предусмотрены с счет средств ОМС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8773" y="88773"/>
        <a:ext cx="3923908" cy="1640972"/>
      </dsp:txXfrm>
    </dsp:sp>
    <dsp:sp modelId="{47473945-09CA-4324-B310-83F93E5F51E9}">
      <dsp:nvSpPr>
        <dsp:cNvPr id="0" name=""/>
        <dsp:cNvSpPr/>
      </dsp:nvSpPr>
      <dsp:spPr>
        <a:xfrm rot="5400000">
          <a:off x="7019785" y="-824278"/>
          <a:ext cx="1454814" cy="72914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Для диспансерного наблюдения по поводу онкологических заболеваний, сахарному диабету и болезнями кровообращения в АПП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101455" y="2165070"/>
        <a:ext cx="7220457" cy="1312778"/>
      </dsp:txXfrm>
    </dsp:sp>
    <dsp:sp modelId="{42FF297D-043A-469A-86DB-0DC5BD1D39ED}">
      <dsp:nvSpPr>
        <dsp:cNvPr id="0" name=""/>
        <dsp:cNvSpPr/>
      </dsp:nvSpPr>
      <dsp:spPr>
        <a:xfrm>
          <a:off x="0" y="1912199"/>
          <a:ext cx="4101454" cy="18185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Впервые установлены дифференцированные нормативы объема и финансовых затрат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8773" y="2000972"/>
        <a:ext cx="3923908" cy="1640972"/>
      </dsp:txXfrm>
    </dsp:sp>
    <dsp:sp modelId="{4316914C-603E-4224-BB4E-9E1F36C008A7}">
      <dsp:nvSpPr>
        <dsp:cNvPr id="0" name=""/>
        <dsp:cNvSpPr/>
      </dsp:nvSpPr>
      <dsp:spPr>
        <a:xfrm rot="5400000">
          <a:off x="7019785" y="1060448"/>
          <a:ext cx="1454814" cy="72914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профилактические мероприятия, включающие  исследования на наличие вирусного гепатита С</a:t>
          </a:r>
          <a:endParaRPr lang="ru-RU" sz="12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rPr>
            <a:t>диспансеризация и диспансерное наблюдения детей, проживающих в организациях </a:t>
          </a:r>
          <a:r>
            <a:rPr lang="ru-RU" sz="1200" b="1" kern="1200" dirty="0" smtClean="0"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rPr>
            <a:t>социального обслуживания (детских домах- интернатах предоставляющих  социальные услуги в стационарной форме)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kern="1200" dirty="0" smtClean="0"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rPr>
            <a:t> </a:t>
          </a:r>
          <a:r>
            <a:rPr lang="ru-RU" sz="1200" b="0" kern="1200" dirty="0" smtClean="0"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rPr>
            <a:t>диспансеризация для оценки репродуктивного здоровья</a:t>
          </a:r>
          <a:endParaRPr lang="ru-RU" sz="12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kern="1200" dirty="0" smtClean="0"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rPr>
            <a:t>диспансерное наблюдение работающих граждан </a:t>
          </a:r>
          <a:endParaRPr lang="ru-RU" sz="12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101455" y="4049796"/>
        <a:ext cx="7220457" cy="1312778"/>
      </dsp:txXfrm>
    </dsp:sp>
    <dsp:sp modelId="{6BF8C769-280C-49F9-B6D6-9B2F29EEB4C8}">
      <dsp:nvSpPr>
        <dsp:cNvPr id="0" name=""/>
        <dsp:cNvSpPr/>
      </dsp:nvSpPr>
      <dsp:spPr>
        <a:xfrm>
          <a:off x="0" y="3821644"/>
          <a:ext cx="4101454" cy="18185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Расширения перечня диспансеризации и диспансерного наблюдения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8773" y="3910417"/>
        <a:ext cx="3923908" cy="16409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6" cy="498396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27" y="0"/>
            <a:ext cx="2950476" cy="498396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r">
              <a:defRPr sz="1200"/>
            </a:lvl1pPr>
          </a:lstStyle>
          <a:p>
            <a:fld id="{FD5515E8-0564-40C1-BB3F-3A573762DEFF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6" rIns="91411" bIns="4570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83961"/>
            <a:ext cx="5447030" cy="3914150"/>
          </a:xfrm>
          <a:prstGeom prst="rect">
            <a:avLst/>
          </a:prstGeom>
        </p:spPr>
        <p:txBody>
          <a:bodyPr vert="horz" lIns="91411" tIns="45706" rIns="91411" bIns="4570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530"/>
            <a:ext cx="2950476" cy="498396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27" y="9442530"/>
            <a:ext cx="2950476" cy="498396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r">
              <a:defRPr sz="1200"/>
            </a:lvl1pPr>
          </a:lstStyle>
          <a:p>
            <a:fld id="{C8803DDF-9544-4677-A02D-B43DE4C9C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51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buClr>
                <a:prstClr val="black"/>
              </a:buClr>
              <a:buSzPct val="25000"/>
              <a:buFont typeface="Calibri"/>
              <a:buNone/>
            </a:pPr>
            <a:fld id="{00000000-1234-1234-1234-123412341234}" type="slidenum">
              <a:rPr lang="ru-RU" smtClean="0">
                <a:solidFill>
                  <a:prstClr val="black"/>
                </a:solidFill>
                <a:ea typeface="Calibri"/>
                <a:cs typeface="Calibri"/>
                <a:sym typeface="Calibri"/>
              </a:rPr>
              <a:pPr>
                <a:buClr>
                  <a:prstClr val="black"/>
                </a:buClr>
                <a:buSzPct val="25000"/>
                <a:buFont typeface="Calibri"/>
                <a:buNone/>
              </a:pPr>
              <a:t>11</a:t>
            </a:fld>
            <a:endParaRPr lang="ru-RU" dirty="0">
              <a:solidFill>
                <a:prstClr val="black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5024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67" indent="0" algn="ctr">
              <a:buNone/>
              <a:defRPr sz="2000"/>
            </a:lvl2pPr>
            <a:lvl3pPr marL="914332" indent="0" algn="ctr">
              <a:buNone/>
              <a:defRPr sz="1867"/>
            </a:lvl3pPr>
            <a:lvl4pPr marL="1371498" indent="0" algn="ctr">
              <a:buNone/>
              <a:defRPr sz="1600"/>
            </a:lvl4pPr>
            <a:lvl5pPr marL="1828664" indent="0" algn="ctr">
              <a:buNone/>
              <a:defRPr sz="1600"/>
            </a:lvl5pPr>
            <a:lvl6pPr marL="2285830" indent="0" algn="ctr">
              <a:buNone/>
              <a:defRPr sz="1600"/>
            </a:lvl6pPr>
            <a:lvl7pPr marL="2742994" indent="0" algn="ctr">
              <a:buNone/>
              <a:defRPr sz="1600"/>
            </a:lvl7pPr>
            <a:lvl8pPr marL="3200160" indent="0" algn="ctr">
              <a:buNone/>
              <a:defRPr sz="1600"/>
            </a:lvl8pPr>
            <a:lvl9pPr marL="3657327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E4F5-0032-429C-A668-B393D2A0C5D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48D7-4F4B-4B04-BC17-41C34ED25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045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DF4A-17CF-478A-BB61-ADC73A9FF2E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48D7-4F4B-4B04-BC17-41C34ED25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08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C407-4805-4418-AF18-05C806D924A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48D7-4F4B-4B04-BC17-41C34ED25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8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67" indent="0" algn="ctr">
              <a:buNone/>
              <a:defRPr sz="2000"/>
            </a:lvl2pPr>
            <a:lvl3pPr marL="914332" indent="0" algn="ctr">
              <a:buNone/>
              <a:defRPr sz="1867"/>
            </a:lvl3pPr>
            <a:lvl4pPr marL="1371498" indent="0" algn="ctr">
              <a:buNone/>
              <a:defRPr sz="1600"/>
            </a:lvl4pPr>
            <a:lvl5pPr marL="1828664" indent="0" algn="ctr">
              <a:buNone/>
              <a:defRPr sz="1600"/>
            </a:lvl5pPr>
            <a:lvl6pPr marL="2285830" indent="0" algn="ctr">
              <a:buNone/>
              <a:defRPr sz="1600"/>
            </a:lvl6pPr>
            <a:lvl7pPr marL="2742994" indent="0" algn="ctr">
              <a:buNone/>
              <a:defRPr sz="1600"/>
            </a:lvl7pPr>
            <a:lvl8pPr marL="3200160" indent="0" algn="ctr">
              <a:buNone/>
              <a:defRPr sz="1600"/>
            </a:lvl8pPr>
            <a:lvl9pPr marL="3657327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E4F5-0032-429C-A668-B393D2A0C5D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48D7-4F4B-4B04-BC17-41C34ED25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346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653C1-BC6D-4C8F-8D11-ACB0F6FED31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48D7-4F4B-4B04-BC17-41C34ED25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646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6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32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3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389A4-6033-40E9-8875-7EA75A6ABB6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48D7-4F4B-4B04-BC17-41C34ED25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133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23489-2C1E-473E-8380-0CF4B6EF430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48D7-4F4B-4B04-BC17-41C34ED25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400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67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67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F2FB-39CF-4AC2-BE2F-1AD1DFDD065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48D7-4F4B-4B04-BC17-41C34ED25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648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4E06-6936-4096-8EE4-1B51FD7D34D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48D7-4F4B-4B04-BC17-41C34ED25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1246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760E-6EAB-451F-ACD3-98CD5B834FD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48D7-4F4B-4B04-BC17-41C34ED25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902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67" indent="0">
              <a:buNone/>
              <a:defRPr sz="1467"/>
            </a:lvl2pPr>
            <a:lvl3pPr marL="914332" indent="0">
              <a:buNone/>
              <a:defRPr sz="1200"/>
            </a:lvl3pPr>
            <a:lvl4pPr marL="1371498" indent="0">
              <a:buNone/>
              <a:defRPr sz="1067"/>
            </a:lvl4pPr>
            <a:lvl5pPr marL="1828664" indent="0">
              <a:buNone/>
              <a:defRPr sz="1067"/>
            </a:lvl5pPr>
            <a:lvl6pPr marL="2285830" indent="0">
              <a:buNone/>
              <a:defRPr sz="1067"/>
            </a:lvl6pPr>
            <a:lvl7pPr marL="2742994" indent="0">
              <a:buNone/>
              <a:defRPr sz="1067"/>
            </a:lvl7pPr>
            <a:lvl8pPr marL="3200160" indent="0">
              <a:buNone/>
              <a:defRPr sz="1067"/>
            </a:lvl8pPr>
            <a:lvl9pPr marL="3657327" indent="0">
              <a:buNone/>
              <a:defRPr sz="106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388C-7047-487E-BB16-204269B689C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48D7-4F4B-4B04-BC17-41C34ED25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33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653C1-BC6D-4C8F-8D11-ACB0F6FED31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48D7-4F4B-4B04-BC17-41C34ED25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7234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67" indent="0">
              <a:buNone/>
              <a:defRPr sz="1467"/>
            </a:lvl2pPr>
            <a:lvl3pPr marL="914332" indent="0">
              <a:buNone/>
              <a:defRPr sz="1200"/>
            </a:lvl3pPr>
            <a:lvl4pPr marL="1371498" indent="0">
              <a:buNone/>
              <a:defRPr sz="1067"/>
            </a:lvl4pPr>
            <a:lvl5pPr marL="1828664" indent="0">
              <a:buNone/>
              <a:defRPr sz="1067"/>
            </a:lvl5pPr>
            <a:lvl6pPr marL="2285830" indent="0">
              <a:buNone/>
              <a:defRPr sz="1067"/>
            </a:lvl6pPr>
            <a:lvl7pPr marL="2742994" indent="0">
              <a:buNone/>
              <a:defRPr sz="1067"/>
            </a:lvl7pPr>
            <a:lvl8pPr marL="3200160" indent="0">
              <a:buNone/>
              <a:defRPr sz="1067"/>
            </a:lvl8pPr>
            <a:lvl9pPr marL="3657327" indent="0">
              <a:buNone/>
              <a:defRPr sz="106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E98B-BDE1-41DE-90C2-CBC293E1C29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48D7-4F4B-4B04-BC17-41C34ED25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53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DF4A-17CF-478A-BB61-ADC73A9FF2E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48D7-4F4B-4B04-BC17-41C34ED25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8717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C407-4805-4418-AF18-05C806D924A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48D7-4F4B-4B04-BC17-41C34ED25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7364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A77F-7C16-4A23-8C4D-CC159B0689A8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DC7D-C526-49DB-A200-B89B9453072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05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A77F-7C16-4A23-8C4D-CC159B0689A8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DC7D-C526-49DB-A200-B89B94530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9333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A77F-7C16-4A23-8C4D-CC159B0689A8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DC7D-C526-49DB-A200-B89B9453072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06514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A77F-7C16-4A23-8C4D-CC159B0689A8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DC7D-C526-49DB-A200-B89B94530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8861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A77F-7C16-4A23-8C4D-CC159B0689A8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DC7D-C526-49DB-A200-B89B94530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0643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A77F-7C16-4A23-8C4D-CC159B0689A8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DC7D-C526-49DB-A200-B89B94530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8864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A77F-7C16-4A23-8C4D-CC159B0689A8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DC7D-C526-49DB-A200-B89B94530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359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6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32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3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389A4-6033-40E9-8875-7EA75A6ABB6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48D7-4F4B-4B04-BC17-41C34ED25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1563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D59A77F-7C16-4A23-8C4D-CC159B0689A8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95DC7D-C526-49DB-A200-B89B94530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3579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A77F-7C16-4A23-8C4D-CC159B0689A8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DC7D-C526-49DB-A200-B89B94530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5621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A77F-7C16-4A23-8C4D-CC159B0689A8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DC7D-C526-49DB-A200-B89B94530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9205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A77F-7C16-4A23-8C4D-CC159B0689A8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DC7D-C526-49DB-A200-B89B94530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8787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A77F-7C16-4A23-8C4D-CC159B0689A8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95DC7D-C526-49DB-A200-B89B94530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03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23489-2C1E-473E-8380-0CF4B6EF430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48D7-4F4B-4B04-BC17-41C34ED25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70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67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67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F2FB-39CF-4AC2-BE2F-1AD1DFDD065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48D7-4F4B-4B04-BC17-41C34ED25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742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4E06-6936-4096-8EE4-1B51FD7D34D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48D7-4F4B-4B04-BC17-41C34ED25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50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760E-6EAB-451F-ACD3-98CD5B834FD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48D7-4F4B-4B04-BC17-41C34ED25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333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67" indent="0">
              <a:buNone/>
              <a:defRPr sz="1467"/>
            </a:lvl2pPr>
            <a:lvl3pPr marL="914332" indent="0">
              <a:buNone/>
              <a:defRPr sz="1200"/>
            </a:lvl3pPr>
            <a:lvl4pPr marL="1371498" indent="0">
              <a:buNone/>
              <a:defRPr sz="1067"/>
            </a:lvl4pPr>
            <a:lvl5pPr marL="1828664" indent="0">
              <a:buNone/>
              <a:defRPr sz="1067"/>
            </a:lvl5pPr>
            <a:lvl6pPr marL="2285830" indent="0">
              <a:buNone/>
              <a:defRPr sz="1067"/>
            </a:lvl6pPr>
            <a:lvl7pPr marL="2742994" indent="0">
              <a:buNone/>
              <a:defRPr sz="1067"/>
            </a:lvl7pPr>
            <a:lvl8pPr marL="3200160" indent="0">
              <a:buNone/>
              <a:defRPr sz="1067"/>
            </a:lvl8pPr>
            <a:lvl9pPr marL="3657327" indent="0">
              <a:buNone/>
              <a:defRPr sz="106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388C-7047-487E-BB16-204269B689C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48D7-4F4B-4B04-BC17-41C34ED25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730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67" indent="0">
              <a:buNone/>
              <a:defRPr sz="1467"/>
            </a:lvl2pPr>
            <a:lvl3pPr marL="914332" indent="0">
              <a:buNone/>
              <a:defRPr sz="1200"/>
            </a:lvl3pPr>
            <a:lvl4pPr marL="1371498" indent="0">
              <a:buNone/>
              <a:defRPr sz="1067"/>
            </a:lvl4pPr>
            <a:lvl5pPr marL="1828664" indent="0">
              <a:buNone/>
              <a:defRPr sz="1067"/>
            </a:lvl5pPr>
            <a:lvl6pPr marL="2285830" indent="0">
              <a:buNone/>
              <a:defRPr sz="1067"/>
            </a:lvl6pPr>
            <a:lvl7pPr marL="2742994" indent="0">
              <a:buNone/>
              <a:defRPr sz="1067"/>
            </a:lvl7pPr>
            <a:lvl8pPr marL="3200160" indent="0">
              <a:buNone/>
              <a:defRPr sz="1067"/>
            </a:lvl8pPr>
            <a:lvl9pPr marL="3657327" indent="0">
              <a:buNone/>
              <a:defRPr sz="106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E98B-BDE1-41DE-90C2-CBC293E1C29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48D7-4F4B-4B04-BC17-41C34ED25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95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68577" tIns="34289" rIns="68577" bIns="34289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351339"/>
          </a:xfrm>
          <a:prstGeom prst="rect">
            <a:avLst/>
          </a:prstGeom>
        </p:spPr>
        <p:txBody>
          <a:bodyPr vert="horz" lIns="68577" tIns="34289" rIns="68577" bIns="34289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68577" tIns="34289" rIns="68577" bIns="3428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32"/>
            <a:fld id="{C3F931D0-4387-4EC7-807C-B32EEE5B29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32"/>
              <a:t>13.02.2024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68577" tIns="34289" rIns="68577" bIns="3428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3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68577" tIns="34289" rIns="68577" bIns="3428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32"/>
            <a:fld id="{7CAC48D7-4F4B-4B04-BC17-41C34ED25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32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010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9" r:id="rId1"/>
    <p:sldLayoutId id="2147484210" r:id="rId2"/>
    <p:sldLayoutId id="2147484211" r:id="rId3"/>
    <p:sldLayoutId id="2147484212" r:id="rId4"/>
    <p:sldLayoutId id="2147484213" r:id="rId5"/>
    <p:sldLayoutId id="2147484214" r:id="rId6"/>
    <p:sldLayoutId id="2147484215" r:id="rId7"/>
    <p:sldLayoutId id="2147484216" r:id="rId8"/>
    <p:sldLayoutId id="2147484217" r:id="rId9"/>
    <p:sldLayoutId id="2147484218" r:id="rId10"/>
    <p:sldLayoutId id="2147484219" r:id="rId11"/>
  </p:sldLayoutIdLst>
  <p:hf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4" indent="-228584" algn="l" defTabSz="91433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5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7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3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68577" tIns="34289" rIns="68577" bIns="34289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351339"/>
          </a:xfrm>
          <a:prstGeom prst="rect">
            <a:avLst/>
          </a:prstGeom>
        </p:spPr>
        <p:txBody>
          <a:bodyPr vert="horz" lIns="68577" tIns="34289" rIns="68577" bIns="34289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68577" tIns="34289" rIns="68577" bIns="3428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32"/>
            <a:fld id="{C3F931D0-4387-4EC7-807C-B32EEE5B29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32"/>
              <a:t>13.02.2024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68577" tIns="34289" rIns="68577" bIns="3428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3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68577" tIns="34289" rIns="68577" bIns="3428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32"/>
            <a:fld id="{7CAC48D7-4F4B-4B04-BC17-41C34ED25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32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30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5" r:id="rId1"/>
    <p:sldLayoutId id="2147484246" r:id="rId2"/>
    <p:sldLayoutId id="2147484247" r:id="rId3"/>
    <p:sldLayoutId id="2147484248" r:id="rId4"/>
    <p:sldLayoutId id="2147484249" r:id="rId5"/>
    <p:sldLayoutId id="2147484250" r:id="rId6"/>
    <p:sldLayoutId id="2147484251" r:id="rId7"/>
    <p:sldLayoutId id="2147484252" r:id="rId8"/>
    <p:sldLayoutId id="2147484253" r:id="rId9"/>
    <p:sldLayoutId id="2147484254" r:id="rId10"/>
    <p:sldLayoutId id="2147484255" r:id="rId11"/>
  </p:sldLayoutIdLst>
  <p:hf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4" indent="-228584" algn="l" defTabSz="91433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5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7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3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defTabSz="914332"/>
            <a:fld id="{C3F931D0-4387-4EC7-807C-B32EEE5B29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32"/>
              <a:t>13.02.2024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defTabSz="91433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defTabSz="914332"/>
            <a:fld id="{7CAC48D7-4F4B-4B04-BC17-41C34ED25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32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1797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3" r:id="rId1"/>
    <p:sldLayoutId id="2147484284" r:id="rId2"/>
    <p:sldLayoutId id="2147484285" r:id="rId3"/>
    <p:sldLayoutId id="2147484286" r:id="rId4"/>
    <p:sldLayoutId id="2147484287" r:id="rId5"/>
    <p:sldLayoutId id="2147484288" r:id="rId6"/>
    <p:sldLayoutId id="2147484289" r:id="rId7"/>
    <p:sldLayoutId id="2147484290" r:id="rId8"/>
    <p:sldLayoutId id="2147484291" r:id="rId9"/>
    <p:sldLayoutId id="2147484292" r:id="rId10"/>
    <p:sldLayoutId id="2147484293" r:id="rId11"/>
    <p:sldLayoutId id="2147484294" r:id="rId12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074" y="504824"/>
            <a:ext cx="4905375" cy="48291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3317" y="268503"/>
            <a:ext cx="6303233" cy="313102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к оплате медицинской помощи </a:t>
            </a:r>
            <a:b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2024 год</a:t>
            </a:r>
            <a:b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19175" y="4841017"/>
            <a:ext cx="5667375" cy="130260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 по экономическим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 ТФОМС РА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О.Ю. Попова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февраля  2024 года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07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9583"/>
          <p:cNvGrpSpPr/>
          <p:nvPr/>
        </p:nvGrpSpPr>
        <p:grpSpPr>
          <a:xfrm>
            <a:off x="687504" y="288324"/>
            <a:ext cx="10909563" cy="5946968"/>
            <a:chOff x="106071" y="951133"/>
            <a:chExt cx="11305079" cy="5012221"/>
          </a:xfrm>
        </p:grpSpPr>
        <p:sp>
          <p:nvSpPr>
            <p:cNvPr id="6" name="Rectangle 9478"/>
            <p:cNvSpPr/>
            <p:nvPr/>
          </p:nvSpPr>
          <p:spPr>
            <a:xfrm>
              <a:off x="106071" y="951133"/>
              <a:ext cx="10613235" cy="2217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Новеллы оплаты лечения вирусного гепатита B хронического без дельта агента </a:t>
              </a:r>
              <a:r>
                <a:rPr lang="ru-RU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и с дельта агентом в условиях дневного стационара</a:t>
              </a:r>
              <a:endPara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Shape 86164"/>
            <p:cNvSpPr/>
            <p:nvPr/>
          </p:nvSpPr>
          <p:spPr>
            <a:xfrm>
              <a:off x="179388" y="1846289"/>
              <a:ext cx="774700" cy="434378"/>
            </a:xfrm>
            <a:custGeom>
              <a:avLst/>
              <a:gdLst/>
              <a:ahLst/>
              <a:cxnLst/>
              <a:rect l="0" t="0" r="0" b="0"/>
              <a:pathLst>
                <a:path w="774700" h="434378">
                  <a:moveTo>
                    <a:pt x="0" y="0"/>
                  </a:moveTo>
                  <a:lnTo>
                    <a:pt x="774700" y="0"/>
                  </a:lnTo>
                  <a:lnTo>
                    <a:pt x="774700" y="434378"/>
                  </a:lnTo>
                  <a:lnTo>
                    <a:pt x="0" y="43437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D429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Shape 86165"/>
            <p:cNvSpPr/>
            <p:nvPr/>
          </p:nvSpPr>
          <p:spPr>
            <a:xfrm>
              <a:off x="954088" y="1846289"/>
              <a:ext cx="4913249" cy="434378"/>
            </a:xfrm>
            <a:custGeom>
              <a:avLst/>
              <a:gdLst/>
              <a:ahLst/>
              <a:cxnLst/>
              <a:rect l="0" t="0" r="0" b="0"/>
              <a:pathLst>
                <a:path w="4913249" h="434378">
                  <a:moveTo>
                    <a:pt x="0" y="0"/>
                  </a:moveTo>
                  <a:lnTo>
                    <a:pt x="4913249" y="0"/>
                  </a:lnTo>
                  <a:lnTo>
                    <a:pt x="4913249" y="434378"/>
                  </a:lnTo>
                  <a:lnTo>
                    <a:pt x="0" y="43437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D429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Shape 86166"/>
            <p:cNvSpPr/>
            <p:nvPr/>
          </p:nvSpPr>
          <p:spPr>
            <a:xfrm>
              <a:off x="5867400" y="1846289"/>
              <a:ext cx="703263" cy="434378"/>
            </a:xfrm>
            <a:custGeom>
              <a:avLst/>
              <a:gdLst/>
              <a:ahLst/>
              <a:cxnLst/>
              <a:rect l="0" t="0" r="0" b="0"/>
              <a:pathLst>
                <a:path w="703263" h="434378">
                  <a:moveTo>
                    <a:pt x="0" y="0"/>
                  </a:moveTo>
                  <a:lnTo>
                    <a:pt x="703263" y="0"/>
                  </a:lnTo>
                  <a:lnTo>
                    <a:pt x="703263" y="434378"/>
                  </a:lnTo>
                  <a:lnTo>
                    <a:pt x="0" y="43437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D429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Shape 86167"/>
            <p:cNvSpPr/>
            <p:nvPr/>
          </p:nvSpPr>
          <p:spPr>
            <a:xfrm>
              <a:off x="6570726" y="1846289"/>
              <a:ext cx="2376424" cy="434378"/>
            </a:xfrm>
            <a:custGeom>
              <a:avLst/>
              <a:gdLst/>
              <a:ahLst/>
              <a:cxnLst/>
              <a:rect l="0" t="0" r="0" b="0"/>
              <a:pathLst>
                <a:path w="2376424" h="434378">
                  <a:moveTo>
                    <a:pt x="0" y="0"/>
                  </a:moveTo>
                  <a:lnTo>
                    <a:pt x="2376424" y="0"/>
                  </a:lnTo>
                  <a:lnTo>
                    <a:pt x="2376424" y="434378"/>
                  </a:lnTo>
                  <a:lnTo>
                    <a:pt x="0" y="43437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D429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Shape 9484"/>
            <p:cNvSpPr/>
            <p:nvPr/>
          </p:nvSpPr>
          <p:spPr>
            <a:xfrm>
              <a:off x="954088" y="1839977"/>
              <a:ext cx="0" cy="881380"/>
            </a:xfrm>
            <a:custGeom>
              <a:avLst/>
              <a:gdLst/>
              <a:ahLst/>
              <a:cxnLst/>
              <a:rect l="0" t="0" r="0" b="0"/>
              <a:pathLst>
                <a:path h="881380">
                  <a:moveTo>
                    <a:pt x="0" y="0"/>
                  </a:moveTo>
                  <a:lnTo>
                    <a:pt x="0" y="881380"/>
                  </a:lnTo>
                </a:path>
              </a:pathLst>
            </a:custGeom>
            <a:ln w="127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Shape 9485"/>
            <p:cNvSpPr/>
            <p:nvPr/>
          </p:nvSpPr>
          <p:spPr>
            <a:xfrm>
              <a:off x="5867400" y="1839977"/>
              <a:ext cx="0" cy="881380"/>
            </a:xfrm>
            <a:custGeom>
              <a:avLst/>
              <a:gdLst/>
              <a:ahLst/>
              <a:cxnLst/>
              <a:rect l="0" t="0" r="0" b="0"/>
              <a:pathLst>
                <a:path h="881380">
                  <a:moveTo>
                    <a:pt x="0" y="0"/>
                  </a:moveTo>
                  <a:lnTo>
                    <a:pt x="0" y="881380"/>
                  </a:lnTo>
                </a:path>
              </a:pathLst>
            </a:custGeom>
            <a:ln w="127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Shape 9486"/>
            <p:cNvSpPr/>
            <p:nvPr/>
          </p:nvSpPr>
          <p:spPr>
            <a:xfrm>
              <a:off x="6570726" y="1839977"/>
              <a:ext cx="0" cy="881380"/>
            </a:xfrm>
            <a:custGeom>
              <a:avLst/>
              <a:gdLst/>
              <a:ahLst/>
              <a:cxnLst/>
              <a:rect l="0" t="0" r="0" b="0"/>
              <a:pathLst>
                <a:path h="881380">
                  <a:moveTo>
                    <a:pt x="0" y="0"/>
                  </a:moveTo>
                  <a:lnTo>
                    <a:pt x="0" y="881380"/>
                  </a:lnTo>
                </a:path>
              </a:pathLst>
            </a:custGeom>
            <a:ln w="127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Shape 9487"/>
            <p:cNvSpPr/>
            <p:nvPr/>
          </p:nvSpPr>
          <p:spPr>
            <a:xfrm>
              <a:off x="173038" y="2280667"/>
              <a:ext cx="8780462" cy="0"/>
            </a:xfrm>
            <a:custGeom>
              <a:avLst/>
              <a:gdLst/>
              <a:ahLst/>
              <a:cxnLst/>
              <a:rect l="0" t="0" r="0" b="0"/>
              <a:pathLst>
                <a:path w="8780462">
                  <a:moveTo>
                    <a:pt x="0" y="0"/>
                  </a:moveTo>
                  <a:lnTo>
                    <a:pt x="8780462" y="0"/>
                  </a:lnTo>
                </a:path>
              </a:pathLst>
            </a:custGeom>
            <a:ln w="127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Shape 9488"/>
            <p:cNvSpPr/>
            <p:nvPr/>
          </p:nvSpPr>
          <p:spPr>
            <a:xfrm>
              <a:off x="179388" y="1839977"/>
              <a:ext cx="0" cy="881380"/>
            </a:xfrm>
            <a:custGeom>
              <a:avLst/>
              <a:gdLst/>
              <a:ahLst/>
              <a:cxnLst/>
              <a:rect l="0" t="0" r="0" b="0"/>
              <a:pathLst>
                <a:path h="881380">
                  <a:moveTo>
                    <a:pt x="0" y="0"/>
                  </a:moveTo>
                  <a:lnTo>
                    <a:pt x="0" y="881380"/>
                  </a:lnTo>
                </a:path>
              </a:pathLst>
            </a:custGeom>
            <a:ln w="127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Shape 9489"/>
            <p:cNvSpPr/>
            <p:nvPr/>
          </p:nvSpPr>
          <p:spPr>
            <a:xfrm>
              <a:off x="8947150" y="1839977"/>
              <a:ext cx="0" cy="881380"/>
            </a:xfrm>
            <a:custGeom>
              <a:avLst/>
              <a:gdLst/>
              <a:ahLst/>
              <a:cxnLst/>
              <a:rect l="0" t="0" r="0" b="0"/>
              <a:pathLst>
                <a:path h="881380">
                  <a:moveTo>
                    <a:pt x="0" y="0"/>
                  </a:moveTo>
                  <a:lnTo>
                    <a:pt x="0" y="881380"/>
                  </a:lnTo>
                </a:path>
              </a:pathLst>
            </a:custGeom>
            <a:ln w="127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Shape 9490"/>
            <p:cNvSpPr/>
            <p:nvPr/>
          </p:nvSpPr>
          <p:spPr>
            <a:xfrm>
              <a:off x="173038" y="1846327"/>
              <a:ext cx="8780462" cy="0"/>
            </a:xfrm>
            <a:custGeom>
              <a:avLst/>
              <a:gdLst/>
              <a:ahLst/>
              <a:cxnLst/>
              <a:rect l="0" t="0" r="0" b="0"/>
              <a:pathLst>
                <a:path w="8780462">
                  <a:moveTo>
                    <a:pt x="0" y="0"/>
                  </a:moveTo>
                  <a:lnTo>
                    <a:pt x="8780462" y="0"/>
                  </a:lnTo>
                </a:path>
              </a:pathLst>
            </a:custGeom>
            <a:ln w="127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Shape 9491"/>
            <p:cNvSpPr/>
            <p:nvPr/>
          </p:nvSpPr>
          <p:spPr>
            <a:xfrm>
              <a:off x="173038" y="2715007"/>
              <a:ext cx="8780462" cy="0"/>
            </a:xfrm>
            <a:custGeom>
              <a:avLst/>
              <a:gdLst/>
              <a:ahLst/>
              <a:cxnLst/>
              <a:rect l="0" t="0" r="0" b="0"/>
              <a:pathLst>
                <a:path w="8780462">
                  <a:moveTo>
                    <a:pt x="0" y="0"/>
                  </a:moveTo>
                  <a:lnTo>
                    <a:pt x="8780462" y="0"/>
                  </a:lnTo>
                </a:path>
              </a:pathLst>
            </a:custGeom>
            <a:ln w="127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9492"/>
            <p:cNvSpPr/>
            <p:nvPr/>
          </p:nvSpPr>
          <p:spPr>
            <a:xfrm>
              <a:off x="429768" y="1918468"/>
              <a:ext cx="365656" cy="18923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КСГ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Rectangle 9493"/>
            <p:cNvSpPr/>
            <p:nvPr/>
          </p:nvSpPr>
          <p:spPr>
            <a:xfrm>
              <a:off x="1022909" y="1918468"/>
              <a:ext cx="1955775" cy="18923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Наименование КСГ</a:t>
              </a:r>
              <a:endPara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Rectangle 9494"/>
            <p:cNvSpPr/>
            <p:nvPr/>
          </p:nvSpPr>
          <p:spPr>
            <a:xfrm>
              <a:off x="6128004" y="1918468"/>
              <a:ext cx="243230" cy="18923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КЗ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Rectangle 9495"/>
            <p:cNvSpPr/>
            <p:nvPr/>
          </p:nvSpPr>
          <p:spPr>
            <a:xfrm>
              <a:off x="6842125" y="1918468"/>
              <a:ext cx="2561825" cy="18923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Расчетная стоимость,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Rectangle 9496"/>
            <p:cNvSpPr/>
            <p:nvPr/>
          </p:nvSpPr>
          <p:spPr>
            <a:xfrm>
              <a:off x="7576694" y="2101729"/>
              <a:ext cx="486461" cy="18923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руб.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Rectangle 9497"/>
            <p:cNvSpPr/>
            <p:nvPr/>
          </p:nvSpPr>
          <p:spPr>
            <a:xfrm>
              <a:off x="292608" y="2356314"/>
              <a:ext cx="486461" cy="1850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ds12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 9498"/>
            <p:cNvSpPr/>
            <p:nvPr/>
          </p:nvSpPr>
          <p:spPr>
            <a:xfrm>
              <a:off x="658673" y="2356314"/>
              <a:ext cx="243230" cy="1850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.</a:t>
              </a:r>
              <a:r>
                <a:rPr lang="ru-RU" sz="12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0</a:t>
              </a:r>
              <a:endPara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Rectangle 9499"/>
            <p:cNvSpPr/>
            <p:nvPr/>
          </p:nvSpPr>
          <p:spPr>
            <a:xfrm>
              <a:off x="475488" y="2539194"/>
              <a:ext cx="243636" cy="1850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01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Rectangle 9500"/>
            <p:cNvSpPr/>
            <p:nvPr/>
          </p:nvSpPr>
          <p:spPr>
            <a:xfrm>
              <a:off x="1022909" y="2356314"/>
              <a:ext cx="5621664" cy="1850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Вирусный гепатит B хронический, лекарственная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Rectangle 9501"/>
            <p:cNvSpPr/>
            <p:nvPr/>
          </p:nvSpPr>
          <p:spPr>
            <a:xfrm>
              <a:off x="1022909" y="2539194"/>
              <a:ext cx="851306" cy="1850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терапия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77600"/>
            <p:cNvSpPr/>
            <p:nvPr/>
          </p:nvSpPr>
          <p:spPr>
            <a:xfrm>
              <a:off x="6219444" y="2356314"/>
              <a:ext cx="243230" cy="1850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75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Rectangle 77602"/>
            <p:cNvSpPr/>
            <p:nvPr/>
          </p:nvSpPr>
          <p:spPr>
            <a:xfrm>
              <a:off x="6128004" y="2356314"/>
              <a:ext cx="121615" cy="1850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,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Rectangle 77599"/>
            <p:cNvSpPr/>
            <p:nvPr/>
          </p:nvSpPr>
          <p:spPr>
            <a:xfrm>
              <a:off x="6036564" y="2356314"/>
              <a:ext cx="121615" cy="1850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2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Rectangle 77603"/>
            <p:cNvSpPr/>
            <p:nvPr/>
          </p:nvSpPr>
          <p:spPr>
            <a:xfrm>
              <a:off x="7348094" y="2356314"/>
              <a:ext cx="243231" cy="1850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41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77605"/>
            <p:cNvSpPr/>
            <p:nvPr/>
          </p:nvSpPr>
          <p:spPr>
            <a:xfrm>
              <a:off x="7530974" y="2356314"/>
              <a:ext cx="609900" cy="1850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 330,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Rectangle 77604"/>
            <p:cNvSpPr/>
            <p:nvPr/>
          </p:nvSpPr>
          <p:spPr>
            <a:xfrm>
              <a:off x="7989545" y="2356314"/>
              <a:ext cx="243231" cy="1850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03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Rectangle 9504"/>
            <p:cNvSpPr/>
            <p:nvPr/>
          </p:nvSpPr>
          <p:spPr>
            <a:xfrm>
              <a:off x="524561" y="2788495"/>
              <a:ext cx="10886589" cy="1850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выделение в отдельные КСГ случаи лекарственной терапии вирусного гепатита B хронического </a:t>
              </a:r>
              <a:endPara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Rectangle 9505"/>
            <p:cNvSpPr/>
            <p:nvPr/>
          </p:nvSpPr>
          <p:spPr>
            <a:xfrm>
              <a:off x="2917571" y="2931481"/>
              <a:ext cx="4414323" cy="18961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без дельта агента и с дельта агентом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Shape 9506"/>
            <p:cNvSpPr/>
            <p:nvPr/>
          </p:nvSpPr>
          <p:spPr>
            <a:xfrm>
              <a:off x="2917190" y="3061209"/>
              <a:ext cx="3310128" cy="15240"/>
            </a:xfrm>
            <a:custGeom>
              <a:avLst/>
              <a:gdLst/>
              <a:ahLst/>
              <a:cxnLst/>
              <a:rect l="0" t="0" r="0" b="0"/>
              <a:pathLst>
                <a:path w="3310128" h="15240">
                  <a:moveTo>
                    <a:pt x="0" y="0"/>
                  </a:moveTo>
                  <a:lnTo>
                    <a:pt x="1655064" y="0"/>
                  </a:lnTo>
                  <a:lnTo>
                    <a:pt x="3310128" y="0"/>
                  </a:lnTo>
                  <a:lnTo>
                    <a:pt x="3310128" y="15240"/>
                  </a:lnTo>
                  <a:lnTo>
                    <a:pt x="1655064" y="15240"/>
                  </a:lnTo>
                  <a:lnTo>
                    <a:pt x="0" y="1524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Shape 9507"/>
            <p:cNvSpPr/>
            <p:nvPr/>
          </p:nvSpPr>
          <p:spPr>
            <a:xfrm>
              <a:off x="2074926" y="2428495"/>
              <a:ext cx="271272" cy="274320"/>
            </a:xfrm>
            <a:custGeom>
              <a:avLst/>
              <a:gdLst/>
              <a:ahLst/>
              <a:cxnLst/>
              <a:rect l="0" t="0" r="0" b="0"/>
              <a:pathLst>
                <a:path w="271272" h="274320">
                  <a:moveTo>
                    <a:pt x="67818" y="0"/>
                  </a:moveTo>
                  <a:lnTo>
                    <a:pt x="203454" y="0"/>
                  </a:lnTo>
                  <a:lnTo>
                    <a:pt x="203454" y="138684"/>
                  </a:lnTo>
                  <a:lnTo>
                    <a:pt x="271272" y="138684"/>
                  </a:lnTo>
                  <a:lnTo>
                    <a:pt x="135636" y="274320"/>
                  </a:lnTo>
                  <a:lnTo>
                    <a:pt x="0" y="138684"/>
                  </a:lnTo>
                  <a:lnTo>
                    <a:pt x="67818" y="138684"/>
                  </a:lnTo>
                  <a:lnTo>
                    <a:pt x="67818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F81B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Shape 9508"/>
            <p:cNvSpPr/>
            <p:nvPr/>
          </p:nvSpPr>
          <p:spPr>
            <a:xfrm>
              <a:off x="2074926" y="2428495"/>
              <a:ext cx="271272" cy="274320"/>
            </a:xfrm>
            <a:custGeom>
              <a:avLst/>
              <a:gdLst/>
              <a:ahLst/>
              <a:cxnLst/>
              <a:rect l="0" t="0" r="0" b="0"/>
              <a:pathLst>
                <a:path w="271272" h="274320">
                  <a:moveTo>
                    <a:pt x="0" y="138684"/>
                  </a:moveTo>
                  <a:lnTo>
                    <a:pt x="67818" y="138684"/>
                  </a:lnTo>
                  <a:lnTo>
                    <a:pt x="67818" y="0"/>
                  </a:lnTo>
                  <a:lnTo>
                    <a:pt x="203454" y="0"/>
                  </a:lnTo>
                  <a:lnTo>
                    <a:pt x="203454" y="138684"/>
                  </a:lnTo>
                  <a:lnTo>
                    <a:pt x="271272" y="138684"/>
                  </a:lnTo>
                  <a:lnTo>
                    <a:pt x="135636" y="274320"/>
                  </a:lnTo>
                  <a:close/>
                </a:path>
              </a:pathLst>
            </a:custGeom>
            <a:ln w="25908" cap="flat">
              <a:miter lim="101600"/>
            </a:ln>
          </p:spPr>
          <p:style>
            <a:lnRef idx="1">
              <a:srgbClr val="4F81BD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Shape 9509"/>
            <p:cNvSpPr/>
            <p:nvPr/>
          </p:nvSpPr>
          <p:spPr>
            <a:xfrm>
              <a:off x="6515862" y="2414779"/>
              <a:ext cx="269748" cy="275844"/>
            </a:xfrm>
            <a:custGeom>
              <a:avLst/>
              <a:gdLst/>
              <a:ahLst/>
              <a:cxnLst/>
              <a:rect l="0" t="0" r="0" b="0"/>
              <a:pathLst>
                <a:path w="269748" h="275844">
                  <a:moveTo>
                    <a:pt x="67437" y="0"/>
                  </a:moveTo>
                  <a:lnTo>
                    <a:pt x="202311" y="0"/>
                  </a:lnTo>
                  <a:lnTo>
                    <a:pt x="202311" y="140970"/>
                  </a:lnTo>
                  <a:lnTo>
                    <a:pt x="269748" y="140970"/>
                  </a:lnTo>
                  <a:lnTo>
                    <a:pt x="134874" y="275844"/>
                  </a:lnTo>
                  <a:lnTo>
                    <a:pt x="0" y="140970"/>
                  </a:lnTo>
                  <a:lnTo>
                    <a:pt x="67437" y="140970"/>
                  </a:lnTo>
                  <a:lnTo>
                    <a:pt x="67437" y="0"/>
                  </a:lnTo>
                  <a:close/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F81B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Shape 9510"/>
            <p:cNvSpPr/>
            <p:nvPr/>
          </p:nvSpPr>
          <p:spPr>
            <a:xfrm>
              <a:off x="6515862" y="2414779"/>
              <a:ext cx="269748" cy="275844"/>
            </a:xfrm>
            <a:custGeom>
              <a:avLst/>
              <a:gdLst/>
              <a:ahLst/>
              <a:cxnLst/>
              <a:rect l="0" t="0" r="0" b="0"/>
              <a:pathLst>
                <a:path w="269748" h="275844">
                  <a:moveTo>
                    <a:pt x="0" y="140970"/>
                  </a:moveTo>
                  <a:lnTo>
                    <a:pt x="67437" y="140970"/>
                  </a:lnTo>
                  <a:lnTo>
                    <a:pt x="67437" y="0"/>
                  </a:lnTo>
                  <a:lnTo>
                    <a:pt x="202311" y="0"/>
                  </a:lnTo>
                  <a:lnTo>
                    <a:pt x="202311" y="140970"/>
                  </a:lnTo>
                  <a:lnTo>
                    <a:pt x="269748" y="140970"/>
                  </a:lnTo>
                  <a:lnTo>
                    <a:pt x="134874" y="275844"/>
                  </a:lnTo>
                  <a:close/>
                </a:path>
              </a:pathLst>
            </a:custGeom>
            <a:ln w="25908" cap="flat">
              <a:miter lim="101600"/>
            </a:ln>
          </p:spPr>
          <p:style>
            <a:lnRef idx="1">
              <a:srgbClr val="4F81BD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Shape 86168"/>
            <p:cNvSpPr/>
            <p:nvPr/>
          </p:nvSpPr>
          <p:spPr>
            <a:xfrm>
              <a:off x="168275" y="3232164"/>
              <a:ext cx="722313" cy="517005"/>
            </a:xfrm>
            <a:custGeom>
              <a:avLst/>
              <a:gdLst/>
              <a:ahLst/>
              <a:cxnLst/>
              <a:rect l="0" t="0" r="0" b="0"/>
              <a:pathLst>
                <a:path w="722313" h="517005">
                  <a:moveTo>
                    <a:pt x="0" y="0"/>
                  </a:moveTo>
                  <a:lnTo>
                    <a:pt x="722313" y="0"/>
                  </a:lnTo>
                  <a:lnTo>
                    <a:pt x="722313" y="517005"/>
                  </a:lnTo>
                  <a:lnTo>
                    <a:pt x="0" y="517005"/>
                  </a:lnTo>
                  <a:lnTo>
                    <a:pt x="0" y="0"/>
                  </a:lnTo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D429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Shape 86169"/>
            <p:cNvSpPr/>
            <p:nvPr/>
          </p:nvSpPr>
          <p:spPr>
            <a:xfrm>
              <a:off x="890588" y="3232164"/>
              <a:ext cx="1924050" cy="517005"/>
            </a:xfrm>
            <a:custGeom>
              <a:avLst/>
              <a:gdLst/>
              <a:ahLst/>
              <a:cxnLst/>
              <a:rect l="0" t="0" r="0" b="0"/>
              <a:pathLst>
                <a:path w="1924050" h="517005">
                  <a:moveTo>
                    <a:pt x="0" y="0"/>
                  </a:moveTo>
                  <a:lnTo>
                    <a:pt x="1924050" y="0"/>
                  </a:lnTo>
                  <a:lnTo>
                    <a:pt x="1924050" y="517005"/>
                  </a:lnTo>
                  <a:lnTo>
                    <a:pt x="0" y="517005"/>
                  </a:lnTo>
                  <a:lnTo>
                    <a:pt x="0" y="0"/>
                  </a:lnTo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D429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Shape 86170"/>
            <p:cNvSpPr/>
            <p:nvPr/>
          </p:nvSpPr>
          <p:spPr>
            <a:xfrm>
              <a:off x="2814701" y="3232164"/>
              <a:ext cx="481013" cy="517005"/>
            </a:xfrm>
            <a:custGeom>
              <a:avLst/>
              <a:gdLst/>
              <a:ahLst/>
              <a:cxnLst/>
              <a:rect l="0" t="0" r="0" b="0"/>
              <a:pathLst>
                <a:path w="481013" h="517005">
                  <a:moveTo>
                    <a:pt x="0" y="0"/>
                  </a:moveTo>
                  <a:lnTo>
                    <a:pt x="481013" y="0"/>
                  </a:lnTo>
                  <a:lnTo>
                    <a:pt x="481013" y="517005"/>
                  </a:lnTo>
                  <a:lnTo>
                    <a:pt x="0" y="517005"/>
                  </a:lnTo>
                  <a:lnTo>
                    <a:pt x="0" y="0"/>
                  </a:lnTo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D429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Shape 86171"/>
            <p:cNvSpPr/>
            <p:nvPr/>
          </p:nvSpPr>
          <p:spPr>
            <a:xfrm>
              <a:off x="3295650" y="3232164"/>
              <a:ext cx="1201738" cy="517005"/>
            </a:xfrm>
            <a:custGeom>
              <a:avLst/>
              <a:gdLst/>
              <a:ahLst/>
              <a:cxnLst/>
              <a:rect l="0" t="0" r="0" b="0"/>
              <a:pathLst>
                <a:path w="1201738" h="517005">
                  <a:moveTo>
                    <a:pt x="0" y="0"/>
                  </a:moveTo>
                  <a:lnTo>
                    <a:pt x="1201738" y="0"/>
                  </a:lnTo>
                  <a:lnTo>
                    <a:pt x="1201738" y="517005"/>
                  </a:lnTo>
                  <a:lnTo>
                    <a:pt x="0" y="517005"/>
                  </a:lnTo>
                  <a:lnTo>
                    <a:pt x="0" y="0"/>
                  </a:lnTo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D429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Shape 9515"/>
            <p:cNvSpPr/>
            <p:nvPr/>
          </p:nvSpPr>
          <p:spPr>
            <a:xfrm>
              <a:off x="890588" y="3225801"/>
              <a:ext cx="0" cy="1199134"/>
            </a:xfrm>
            <a:custGeom>
              <a:avLst/>
              <a:gdLst/>
              <a:ahLst/>
              <a:cxnLst/>
              <a:rect l="0" t="0" r="0" b="0"/>
              <a:pathLst>
                <a:path h="1199134">
                  <a:moveTo>
                    <a:pt x="0" y="0"/>
                  </a:moveTo>
                  <a:lnTo>
                    <a:pt x="0" y="1199134"/>
                  </a:lnTo>
                </a:path>
              </a:pathLst>
            </a:custGeom>
            <a:ln w="127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Shape 9516"/>
            <p:cNvSpPr/>
            <p:nvPr/>
          </p:nvSpPr>
          <p:spPr>
            <a:xfrm>
              <a:off x="2814701" y="3225801"/>
              <a:ext cx="0" cy="1199134"/>
            </a:xfrm>
            <a:custGeom>
              <a:avLst/>
              <a:gdLst/>
              <a:ahLst/>
              <a:cxnLst/>
              <a:rect l="0" t="0" r="0" b="0"/>
              <a:pathLst>
                <a:path h="1199134">
                  <a:moveTo>
                    <a:pt x="0" y="0"/>
                  </a:moveTo>
                  <a:lnTo>
                    <a:pt x="0" y="1199134"/>
                  </a:lnTo>
                </a:path>
              </a:pathLst>
            </a:custGeom>
            <a:ln w="127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Shape 9517"/>
            <p:cNvSpPr/>
            <p:nvPr/>
          </p:nvSpPr>
          <p:spPr>
            <a:xfrm>
              <a:off x="3295650" y="3225801"/>
              <a:ext cx="0" cy="1199134"/>
            </a:xfrm>
            <a:custGeom>
              <a:avLst/>
              <a:gdLst/>
              <a:ahLst/>
              <a:cxnLst/>
              <a:rect l="0" t="0" r="0" b="0"/>
              <a:pathLst>
                <a:path h="1199134">
                  <a:moveTo>
                    <a:pt x="0" y="0"/>
                  </a:moveTo>
                  <a:lnTo>
                    <a:pt x="0" y="1199134"/>
                  </a:lnTo>
                </a:path>
              </a:pathLst>
            </a:custGeom>
            <a:ln w="127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Shape 9518"/>
            <p:cNvSpPr/>
            <p:nvPr/>
          </p:nvSpPr>
          <p:spPr>
            <a:xfrm>
              <a:off x="161925" y="3749168"/>
              <a:ext cx="4341876" cy="0"/>
            </a:xfrm>
            <a:custGeom>
              <a:avLst/>
              <a:gdLst/>
              <a:ahLst/>
              <a:cxnLst/>
              <a:rect l="0" t="0" r="0" b="0"/>
              <a:pathLst>
                <a:path w="4341876">
                  <a:moveTo>
                    <a:pt x="0" y="0"/>
                  </a:moveTo>
                  <a:lnTo>
                    <a:pt x="4341876" y="0"/>
                  </a:lnTo>
                </a:path>
              </a:pathLst>
            </a:custGeom>
            <a:ln w="127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Shape 9519"/>
            <p:cNvSpPr/>
            <p:nvPr/>
          </p:nvSpPr>
          <p:spPr>
            <a:xfrm>
              <a:off x="168275" y="3225801"/>
              <a:ext cx="0" cy="1199134"/>
            </a:xfrm>
            <a:custGeom>
              <a:avLst/>
              <a:gdLst/>
              <a:ahLst/>
              <a:cxnLst/>
              <a:rect l="0" t="0" r="0" b="0"/>
              <a:pathLst>
                <a:path h="1199134">
                  <a:moveTo>
                    <a:pt x="0" y="0"/>
                  </a:moveTo>
                  <a:lnTo>
                    <a:pt x="0" y="1199134"/>
                  </a:lnTo>
                </a:path>
              </a:pathLst>
            </a:custGeom>
            <a:ln w="127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Shape 9520"/>
            <p:cNvSpPr/>
            <p:nvPr/>
          </p:nvSpPr>
          <p:spPr>
            <a:xfrm>
              <a:off x="4497451" y="3225801"/>
              <a:ext cx="0" cy="1199134"/>
            </a:xfrm>
            <a:custGeom>
              <a:avLst/>
              <a:gdLst/>
              <a:ahLst/>
              <a:cxnLst/>
              <a:rect l="0" t="0" r="0" b="0"/>
              <a:pathLst>
                <a:path h="1199134">
                  <a:moveTo>
                    <a:pt x="0" y="0"/>
                  </a:moveTo>
                  <a:lnTo>
                    <a:pt x="0" y="1199134"/>
                  </a:lnTo>
                </a:path>
              </a:pathLst>
            </a:custGeom>
            <a:ln w="127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Shape 9521"/>
            <p:cNvSpPr/>
            <p:nvPr/>
          </p:nvSpPr>
          <p:spPr>
            <a:xfrm>
              <a:off x="161925" y="3232151"/>
              <a:ext cx="4341876" cy="0"/>
            </a:xfrm>
            <a:custGeom>
              <a:avLst/>
              <a:gdLst/>
              <a:ahLst/>
              <a:cxnLst/>
              <a:rect l="0" t="0" r="0" b="0"/>
              <a:pathLst>
                <a:path w="4341876">
                  <a:moveTo>
                    <a:pt x="0" y="0"/>
                  </a:moveTo>
                  <a:lnTo>
                    <a:pt x="4341876" y="0"/>
                  </a:lnTo>
                </a:path>
              </a:pathLst>
            </a:custGeom>
            <a:ln w="127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Shape 9522"/>
            <p:cNvSpPr/>
            <p:nvPr/>
          </p:nvSpPr>
          <p:spPr>
            <a:xfrm>
              <a:off x="161925" y="4418585"/>
              <a:ext cx="4341876" cy="0"/>
            </a:xfrm>
            <a:custGeom>
              <a:avLst/>
              <a:gdLst/>
              <a:ahLst/>
              <a:cxnLst/>
              <a:rect l="0" t="0" r="0" b="0"/>
              <a:pathLst>
                <a:path w="4341876">
                  <a:moveTo>
                    <a:pt x="0" y="0"/>
                  </a:moveTo>
                  <a:lnTo>
                    <a:pt x="4341876" y="0"/>
                  </a:lnTo>
                </a:path>
              </a:pathLst>
            </a:custGeom>
            <a:ln w="127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Rectangle 9523"/>
            <p:cNvSpPr/>
            <p:nvPr/>
          </p:nvSpPr>
          <p:spPr>
            <a:xfrm>
              <a:off x="414223" y="3446429"/>
              <a:ext cx="303633" cy="15706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 b="1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КСГ</a:t>
              </a:r>
              <a:endPara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Rectangle 9524"/>
            <p:cNvSpPr/>
            <p:nvPr/>
          </p:nvSpPr>
          <p:spPr>
            <a:xfrm>
              <a:off x="959206" y="3446429"/>
              <a:ext cx="1621131" cy="15706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 b="1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Наименование КСГ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Rectangle 9525"/>
            <p:cNvSpPr/>
            <p:nvPr/>
          </p:nvSpPr>
          <p:spPr>
            <a:xfrm>
              <a:off x="2978785" y="3446429"/>
              <a:ext cx="202287" cy="15706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 b="1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КЗ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Rectangle 9526"/>
            <p:cNvSpPr/>
            <p:nvPr/>
          </p:nvSpPr>
          <p:spPr>
            <a:xfrm>
              <a:off x="3554222" y="3294029"/>
              <a:ext cx="1013055" cy="15706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 b="1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Расчетная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Rectangle 9527"/>
            <p:cNvSpPr/>
            <p:nvPr/>
          </p:nvSpPr>
          <p:spPr>
            <a:xfrm>
              <a:off x="3516122" y="3446429"/>
              <a:ext cx="1114401" cy="15706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 b="1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стоимость,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Rectangle 9528"/>
            <p:cNvSpPr/>
            <p:nvPr/>
          </p:nvSpPr>
          <p:spPr>
            <a:xfrm>
              <a:off x="3744722" y="3598829"/>
              <a:ext cx="404979" cy="15706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 b="1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руб.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Rectangle 9529"/>
            <p:cNvSpPr/>
            <p:nvPr/>
          </p:nvSpPr>
          <p:spPr>
            <a:xfrm>
              <a:off x="261823" y="3965727"/>
              <a:ext cx="709260" cy="1539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ds12.020</a:t>
              </a:r>
              <a:endPara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Rectangle 9531"/>
            <p:cNvSpPr/>
            <p:nvPr/>
          </p:nvSpPr>
          <p:spPr>
            <a:xfrm>
              <a:off x="959206" y="3813513"/>
              <a:ext cx="1925169" cy="15361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Вирусный гепатит B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Rectangle 9532"/>
            <p:cNvSpPr/>
            <p:nvPr/>
          </p:nvSpPr>
          <p:spPr>
            <a:xfrm>
              <a:off x="959206" y="3965727"/>
              <a:ext cx="1215990" cy="1539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хронический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Rectangle 9533"/>
            <p:cNvSpPr/>
            <p:nvPr/>
          </p:nvSpPr>
          <p:spPr>
            <a:xfrm>
              <a:off x="1873885" y="3963126"/>
              <a:ext cx="1114644" cy="15744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без дельта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Rectangle 9534"/>
            <p:cNvSpPr/>
            <p:nvPr/>
          </p:nvSpPr>
          <p:spPr>
            <a:xfrm>
              <a:off x="959206" y="4116100"/>
              <a:ext cx="607671" cy="15706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агента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Rectangle 9535"/>
            <p:cNvSpPr/>
            <p:nvPr/>
          </p:nvSpPr>
          <p:spPr>
            <a:xfrm>
              <a:off x="1416685" y="4118694"/>
              <a:ext cx="1621131" cy="15361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, лекарственная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Rectangle 9536"/>
            <p:cNvSpPr/>
            <p:nvPr/>
          </p:nvSpPr>
          <p:spPr>
            <a:xfrm>
              <a:off x="959206" y="4271095"/>
              <a:ext cx="709017" cy="15361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терапия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Rectangle 77616"/>
            <p:cNvSpPr/>
            <p:nvPr/>
          </p:nvSpPr>
          <p:spPr>
            <a:xfrm>
              <a:off x="3054985" y="4042494"/>
              <a:ext cx="202287" cy="15361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97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 77617"/>
            <p:cNvSpPr/>
            <p:nvPr/>
          </p:nvSpPr>
          <p:spPr>
            <a:xfrm>
              <a:off x="2978785" y="4042494"/>
              <a:ext cx="100941" cy="15361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,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 77615"/>
            <p:cNvSpPr/>
            <p:nvPr/>
          </p:nvSpPr>
          <p:spPr>
            <a:xfrm>
              <a:off x="2902585" y="4042494"/>
              <a:ext cx="100941" cy="15361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0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Rectangle 77610"/>
            <p:cNvSpPr/>
            <p:nvPr/>
          </p:nvSpPr>
          <p:spPr>
            <a:xfrm>
              <a:off x="3554222" y="3963126"/>
              <a:ext cx="202530" cy="15744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15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Rectangle 77612"/>
            <p:cNvSpPr/>
            <p:nvPr/>
          </p:nvSpPr>
          <p:spPr>
            <a:xfrm>
              <a:off x="3706622" y="3963126"/>
              <a:ext cx="810606" cy="15744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 545,16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Rectangle 9539"/>
            <p:cNvSpPr/>
            <p:nvPr/>
          </p:nvSpPr>
          <p:spPr>
            <a:xfrm>
              <a:off x="3744722" y="4116100"/>
              <a:ext cx="303633" cy="15706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руб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Rectangle 9540"/>
            <p:cNvSpPr/>
            <p:nvPr/>
          </p:nvSpPr>
          <p:spPr>
            <a:xfrm>
              <a:off x="3973322" y="4118694"/>
              <a:ext cx="100941" cy="15361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.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Shape 86172"/>
            <p:cNvSpPr/>
            <p:nvPr/>
          </p:nvSpPr>
          <p:spPr>
            <a:xfrm>
              <a:off x="4591050" y="3232164"/>
              <a:ext cx="720725" cy="517005"/>
            </a:xfrm>
            <a:custGeom>
              <a:avLst/>
              <a:gdLst/>
              <a:ahLst/>
              <a:cxnLst/>
              <a:rect l="0" t="0" r="0" b="0"/>
              <a:pathLst>
                <a:path w="720725" h="517005">
                  <a:moveTo>
                    <a:pt x="0" y="0"/>
                  </a:moveTo>
                  <a:lnTo>
                    <a:pt x="720725" y="0"/>
                  </a:lnTo>
                  <a:lnTo>
                    <a:pt x="720725" y="517005"/>
                  </a:lnTo>
                  <a:lnTo>
                    <a:pt x="0" y="517005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D429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7" name="Shape 86173"/>
            <p:cNvSpPr/>
            <p:nvPr/>
          </p:nvSpPr>
          <p:spPr>
            <a:xfrm>
              <a:off x="5311775" y="3232164"/>
              <a:ext cx="1924050" cy="517005"/>
            </a:xfrm>
            <a:custGeom>
              <a:avLst/>
              <a:gdLst/>
              <a:ahLst/>
              <a:cxnLst/>
              <a:rect l="0" t="0" r="0" b="0"/>
              <a:pathLst>
                <a:path w="1924050" h="517005">
                  <a:moveTo>
                    <a:pt x="0" y="0"/>
                  </a:moveTo>
                  <a:lnTo>
                    <a:pt x="1924050" y="0"/>
                  </a:lnTo>
                  <a:lnTo>
                    <a:pt x="1924050" y="517005"/>
                  </a:lnTo>
                  <a:lnTo>
                    <a:pt x="0" y="517005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D429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8" name="Shape 86174"/>
            <p:cNvSpPr/>
            <p:nvPr/>
          </p:nvSpPr>
          <p:spPr>
            <a:xfrm>
              <a:off x="7235825" y="3232164"/>
              <a:ext cx="481013" cy="517005"/>
            </a:xfrm>
            <a:custGeom>
              <a:avLst/>
              <a:gdLst/>
              <a:ahLst/>
              <a:cxnLst/>
              <a:rect l="0" t="0" r="0" b="0"/>
              <a:pathLst>
                <a:path w="481013" h="517005">
                  <a:moveTo>
                    <a:pt x="0" y="0"/>
                  </a:moveTo>
                  <a:lnTo>
                    <a:pt x="481013" y="0"/>
                  </a:lnTo>
                  <a:lnTo>
                    <a:pt x="481013" y="517005"/>
                  </a:lnTo>
                  <a:lnTo>
                    <a:pt x="0" y="517005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D429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9" name="Shape 86175"/>
            <p:cNvSpPr/>
            <p:nvPr/>
          </p:nvSpPr>
          <p:spPr>
            <a:xfrm>
              <a:off x="7716901" y="3232164"/>
              <a:ext cx="1203325" cy="517005"/>
            </a:xfrm>
            <a:custGeom>
              <a:avLst/>
              <a:gdLst/>
              <a:ahLst/>
              <a:cxnLst/>
              <a:rect l="0" t="0" r="0" b="0"/>
              <a:pathLst>
                <a:path w="1203325" h="517005">
                  <a:moveTo>
                    <a:pt x="0" y="0"/>
                  </a:moveTo>
                  <a:lnTo>
                    <a:pt x="1203325" y="0"/>
                  </a:lnTo>
                  <a:lnTo>
                    <a:pt x="1203325" y="517005"/>
                  </a:lnTo>
                  <a:lnTo>
                    <a:pt x="0" y="517005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D429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Shape 9545"/>
            <p:cNvSpPr/>
            <p:nvPr/>
          </p:nvSpPr>
          <p:spPr>
            <a:xfrm>
              <a:off x="5311775" y="3225801"/>
              <a:ext cx="0" cy="1199134"/>
            </a:xfrm>
            <a:custGeom>
              <a:avLst/>
              <a:gdLst/>
              <a:ahLst/>
              <a:cxnLst/>
              <a:rect l="0" t="0" r="0" b="0"/>
              <a:pathLst>
                <a:path h="1199134">
                  <a:moveTo>
                    <a:pt x="0" y="0"/>
                  </a:moveTo>
                  <a:lnTo>
                    <a:pt x="0" y="1199134"/>
                  </a:lnTo>
                </a:path>
              </a:pathLst>
            </a:custGeom>
            <a:ln w="127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Shape 9546"/>
            <p:cNvSpPr/>
            <p:nvPr/>
          </p:nvSpPr>
          <p:spPr>
            <a:xfrm>
              <a:off x="7235825" y="3225801"/>
              <a:ext cx="0" cy="1199134"/>
            </a:xfrm>
            <a:custGeom>
              <a:avLst/>
              <a:gdLst/>
              <a:ahLst/>
              <a:cxnLst/>
              <a:rect l="0" t="0" r="0" b="0"/>
              <a:pathLst>
                <a:path h="1199134">
                  <a:moveTo>
                    <a:pt x="0" y="0"/>
                  </a:moveTo>
                  <a:lnTo>
                    <a:pt x="0" y="1199134"/>
                  </a:lnTo>
                </a:path>
              </a:pathLst>
            </a:custGeom>
            <a:ln w="127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Shape 9547"/>
            <p:cNvSpPr/>
            <p:nvPr/>
          </p:nvSpPr>
          <p:spPr>
            <a:xfrm>
              <a:off x="7716901" y="3225801"/>
              <a:ext cx="0" cy="1199134"/>
            </a:xfrm>
            <a:custGeom>
              <a:avLst/>
              <a:gdLst/>
              <a:ahLst/>
              <a:cxnLst/>
              <a:rect l="0" t="0" r="0" b="0"/>
              <a:pathLst>
                <a:path h="1199134">
                  <a:moveTo>
                    <a:pt x="0" y="0"/>
                  </a:moveTo>
                  <a:lnTo>
                    <a:pt x="0" y="1199134"/>
                  </a:lnTo>
                </a:path>
              </a:pathLst>
            </a:custGeom>
            <a:ln w="127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Shape 9548"/>
            <p:cNvSpPr/>
            <p:nvPr/>
          </p:nvSpPr>
          <p:spPr>
            <a:xfrm>
              <a:off x="4584700" y="3749168"/>
              <a:ext cx="4341876" cy="0"/>
            </a:xfrm>
            <a:custGeom>
              <a:avLst/>
              <a:gdLst/>
              <a:ahLst/>
              <a:cxnLst/>
              <a:rect l="0" t="0" r="0" b="0"/>
              <a:pathLst>
                <a:path w="4341876">
                  <a:moveTo>
                    <a:pt x="0" y="0"/>
                  </a:moveTo>
                  <a:lnTo>
                    <a:pt x="4341876" y="0"/>
                  </a:lnTo>
                </a:path>
              </a:pathLst>
            </a:custGeom>
            <a:ln w="127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4" name="Shape 9549"/>
            <p:cNvSpPr/>
            <p:nvPr/>
          </p:nvSpPr>
          <p:spPr>
            <a:xfrm>
              <a:off x="4591050" y="3225801"/>
              <a:ext cx="0" cy="1199134"/>
            </a:xfrm>
            <a:custGeom>
              <a:avLst/>
              <a:gdLst/>
              <a:ahLst/>
              <a:cxnLst/>
              <a:rect l="0" t="0" r="0" b="0"/>
              <a:pathLst>
                <a:path h="1199134">
                  <a:moveTo>
                    <a:pt x="0" y="0"/>
                  </a:moveTo>
                  <a:lnTo>
                    <a:pt x="0" y="1199134"/>
                  </a:lnTo>
                </a:path>
              </a:pathLst>
            </a:custGeom>
            <a:ln w="127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Shape 9550"/>
            <p:cNvSpPr/>
            <p:nvPr/>
          </p:nvSpPr>
          <p:spPr>
            <a:xfrm>
              <a:off x="8920226" y="3225801"/>
              <a:ext cx="0" cy="1199134"/>
            </a:xfrm>
            <a:custGeom>
              <a:avLst/>
              <a:gdLst/>
              <a:ahLst/>
              <a:cxnLst/>
              <a:rect l="0" t="0" r="0" b="0"/>
              <a:pathLst>
                <a:path h="1199134">
                  <a:moveTo>
                    <a:pt x="0" y="0"/>
                  </a:moveTo>
                  <a:lnTo>
                    <a:pt x="0" y="1199134"/>
                  </a:lnTo>
                </a:path>
              </a:pathLst>
            </a:custGeom>
            <a:ln w="127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Shape 9551"/>
            <p:cNvSpPr/>
            <p:nvPr/>
          </p:nvSpPr>
          <p:spPr>
            <a:xfrm>
              <a:off x="4584700" y="3232151"/>
              <a:ext cx="4341876" cy="0"/>
            </a:xfrm>
            <a:custGeom>
              <a:avLst/>
              <a:gdLst/>
              <a:ahLst/>
              <a:cxnLst/>
              <a:rect l="0" t="0" r="0" b="0"/>
              <a:pathLst>
                <a:path w="4341876">
                  <a:moveTo>
                    <a:pt x="0" y="0"/>
                  </a:moveTo>
                  <a:lnTo>
                    <a:pt x="4341876" y="0"/>
                  </a:lnTo>
                </a:path>
              </a:pathLst>
            </a:custGeom>
            <a:ln w="127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Shape 9552"/>
            <p:cNvSpPr/>
            <p:nvPr/>
          </p:nvSpPr>
          <p:spPr>
            <a:xfrm>
              <a:off x="4584700" y="4418585"/>
              <a:ext cx="4341876" cy="0"/>
            </a:xfrm>
            <a:custGeom>
              <a:avLst/>
              <a:gdLst/>
              <a:ahLst/>
              <a:cxnLst/>
              <a:rect l="0" t="0" r="0" b="0"/>
              <a:pathLst>
                <a:path w="4341876">
                  <a:moveTo>
                    <a:pt x="0" y="0"/>
                  </a:moveTo>
                  <a:lnTo>
                    <a:pt x="4341876" y="0"/>
                  </a:lnTo>
                </a:path>
              </a:pathLst>
            </a:custGeom>
            <a:ln w="127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Rectangle 9553"/>
            <p:cNvSpPr/>
            <p:nvPr/>
          </p:nvSpPr>
          <p:spPr>
            <a:xfrm>
              <a:off x="4837811" y="3446429"/>
              <a:ext cx="303633" cy="15706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 b="1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КСГ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Rectangle 9554"/>
            <p:cNvSpPr/>
            <p:nvPr/>
          </p:nvSpPr>
          <p:spPr>
            <a:xfrm>
              <a:off x="5381244" y="3446429"/>
              <a:ext cx="1621130" cy="15706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 b="1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Наименование КСГ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Rectangle 9555"/>
            <p:cNvSpPr/>
            <p:nvPr/>
          </p:nvSpPr>
          <p:spPr>
            <a:xfrm>
              <a:off x="7400544" y="3446429"/>
              <a:ext cx="202287" cy="15706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 b="1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КЗ</a:t>
              </a:r>
              <a:endPara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Rectangle 9556"/>
            <p:cNvSpPr/>
            <p:nvPr/>
          </p:nvSpPr>
          <p:spPr>
            <a:xfrm>
              <a:off x="7976362" y="3294029"/>
              <a:ext cx="1013055" cy="15706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 b="1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Расчетная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Rectangle 9557"/>
            <p:cNvSpPr/>
            <p:nvPr/>
          </p:nvSpPr>
          <p:spPr>
            <a:xfrm>
              <a:off x="7938262" y="3446429"/>
              <a:ext cx="1114401" cy="15706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 b="1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стоимость,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Rectangle 9558"/>
            <p:cNvSpPr/>
            <p:nvPr/>
          </p:nvSpPr>
          <p:spPr>
            <a:xfrm>
              <a:off x="8166862" y="3598829"/>
              <a:ext cx="404979" cy="15706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 b="1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руб.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4" name="Rectangle 9559"/>
            <p:cNvSpPr/>
            <p:nvPr/>
          </p:nvSpPr>
          <p:spPr>
            <a:xfrm>
              <a:off x="4685411" y="3965727"/>
              <a:ext cx="709260" cy="1539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ds12.021</a:t>
              </a:r>
              <a:endPara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Rectangle 9561"/>
            <p:cNvSpPr/>
            <p:nvPr/>
          </p:nvSpPr>
          <p:spPr>
            <a:xfrm>
              <a:off x="5381244" y="3813513"/>
              <a:ext cx="1925168" cy="15361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Вирусный гепатит B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7" name="Rectangle 9562"/>
            <p:cNvSpPr/>
            <p:nvPr/>
          </p:nvSpPr>
          <p:spPr>
            <a:xfrm>
              <a:off x="5381244" y="3965727"/>
              <a:ext cx="1215990" cy="1539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хронический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 9563"/>
            <p:cNvSpPr/>
            <p:nvPr/>
          </p:nvSpPr>
          <p:spPr>
            <a:xfrm>
              <a:off x="6295898" y="3963126"/>
              <a:ext cx="911952" cy="15744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с дельта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 9564"/>
            <p:cNvSpPr/>
            <p:nvPr/>
          </p:nvSpPr>
          <p:spPr>
            <a:xfrm>
              <a:off x="5381244" y="4116100"/>
              <a:ext cx="709017" cy="15706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агентом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 9565"/>
            <p:cNvSpPr/>
            <p:nvPr/>
          </p:nvSpPr>
          <p:spPr>
            <a:xfrm>
              <a:off x="5914644" y="4118694"/>
              <a:ext cx="1621130" cy="15361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, лекарственная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9566"/>
            <p:cNvSpPr/>
            <p:nvPr/>
          </p:nvSpPr>
          <p:spPr>
            <a:xfrm>
              <a:off x="5381244" y="4271095"/>
              <a:ext cx="709017" cy="15361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терапия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77606"/>
            <p:cNvSpPr/>
            <p:nvPr/>
          </p:nvSpPr>
          <p:spPr>
            <a:xfrm>
              <a:off x="7324344" y="3965728"/>
              <a:ext cx="476215" cy="1499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10,82</a:t>
              </a:r>
              <a:endPara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77614"/>
            <p:cNvSpPr/>
            <p:nvPr/>
          </p:nvSpPr>
          <p:spPr>
            <a:xfrm>
              <a:off x="8700262" y="3963126"/>
              <a:ext cx="101184" cy="15744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77613"/>
            <p:cNvSpPr/>
            <p:nvPr/>
          </p:nvSpPr>
          <p:spPr>
            <a:xfrm>
              <a:off x="7938262" y="3963126"/>
              <a:ext cx="1013298" cy="15744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173 400,67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9570"/>
            <p:cNvSpPr/>
            <p:nvPr/>
          </p:nvSpPr>
          <p:spPr>
            <a:xfrm>
              <a:off x="8166862" y="4116100"/>
              <a:ext cx="303633" cy="15706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руб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9571"/>
            <p:cNvSpPr/>
            <p:nvPr/>
          </p:nvSpPr>
          <p:spPr>
            <a:xfrm>
              <a:off x="8395462" y="4118694"/>
              <a:ext cx="100941" cy="15361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.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Shape 9572"/>
            <p:cNvSpPr/>
            <p:nvPr/>
          </p:nvSpPr>
          <p:spPr>
            <a:xfrm>
              <a:off x="184404" y="5254753"/>
              <a:ext cx="8735568" cy="705612"/>
            </a:xfrm>
            <a:custGeom>
              <a:avLst/>
              <a:gdLst/>
              <a:ahLst/>
              <a:cxnLst/>
              <a:rect l="0" t="0" r="0" b="0"/>
              <a:pathLst>
                <a:path w="8735568" h="705612">
                  <a:moveTo>
                    <a:pt x="0" y="705612"/>
                  </a:moveTo>
                  <a:lnTo>
                    <a:pt x="8735568" y="705612"/>
                  </a:lnTo>
                  <a:lnTo>
                    <a:pt x="8735568" y="0"/>
                  </a:lnTo>
                  <a:lnTo>
                    <a:pt x="0" y="0"/>
                  </a:lnTo>
                  <a:close/>
                </a:path>
              </a:pathLst>
            </a:custGeom>
            <a:ln w="9144" cap="flat">
              <a:custDash>
                <a:ds d="576000" sp="216000"/>
              </a:custDash>
              <a:miter lim="101600"/>
            </a:ln>
          </p:spPr>
          <p:style>
            <a:lnRef idx="1">
              <a:srgbClr val="2D4293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9573"/>
            <p:cNvSpPr/>
            <p:nvPr/>
          </p:nvSpPr>
          <p:spPr>
            <a:xfrm>
              <a:off x="1513967" y="5362278"/>
              <a:ext cx="1459383" cy="1850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Установлены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9574"/>
            <p:cNvSpPr/>
            <p:nvPr/>
          </p:nvSpPr>
          <p:spPr>
            <a:xfrm>
              <a:off x="2619121" y="5359152"/>
              <a:ext cx="4889945" cy="18923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доли заработной платы и прочих расходов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Shape 9575"/>
            <p:cNvSpPr/>
            <p:nvPr/>
          </p:nvSpPr>
          <p:spPr>
            <a:xfrm>
              <a:off x="2618613" y="5487798"/>
              <a:ext cx="3683508" cy="15240"/>
            </a:xfrm>
            <a:custGeom>
              <a:avLst/>
              <a:gdLst/>
              <a:ahLst/>
              <a:cxnLst/>
              <a:rect l="0" t="0" r="0" b="0"/>
              <a:pathLst>
                <a:path w="3683508" h="15240">
                  <a:moveTo>
                    <a:pt x="0" y="0"/>
                  </a:moveTo>
                  <a:lnTo>
                    <a:pt x="1841754" y="0"/>
                  </a:lnTo>
                  <a:lnTo>
                    <a:pt x="3683508" y="0"/>
                  </a:lnTo>
                  <a:lnTo>
                    <a:pt x="3683508" y="15240"/>
                  </a:lnTo>
                  <a:lnTo>
                    <a:pt x="1841754" y="15240"/>
                  </a:lnTo>
                  <a:lnTo>
                    <a:pt x="0" y="1524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9576"/>
            <p:cNvSpPr/>
            <p:nvPr/>
          </p:nvSpPr>
          <p:spPr>
            <a:xfrm>
              <a:off x="6303264" y="5362278"/>
              <a:ext cx="1710316" cy="1850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в составе КСГ: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9577"/>
            <p:cNvSpPr/>
            <p:nvPr/>
          </p:nvSpPr>
          <p:spPr>
            <a:xfrm>
              <a:off x="3265297" y="5571014"/>
              <a:ext cx="121615" cy="1850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-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9578"/>
            <p:cNvSpPr/>
            <p:nvPr/>
          </p:nvSpPr>
          <p:spPr>
            <a:xfrm>
              <a:off x="3449701" y="5571014"/>
              <a:ext cx="2196776" cy="1850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без дельта агента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7" name="Rectangle 9579"/>
            <p:cNvSpPr/>
            <p:nvPr/>
          </p:nvSpPr>
          <p:spPr>
            <a:xfrm>
              <a:off x="5106670" y="5571014"/>
              <a:ext cx="121615" cy="1850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–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8" name="Rectangle 77623"/>
            <p:cNvSpPr/>
            <p:nvPr/>
          </p:nvSpPr>
          <p:spPr>
            <a:xfrm>
              <a:off x="5473954" y="5571014"/>
              <a:ext cx="486461" cy="1850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,53%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9" name="Rectangle 77622"/>
            <p:cNvSpPr/>
            <p:nvPr/>
          </p:nvSpPr>
          <p:spPr>
            <a:xfrm>
              <a:off x="5291074" y="5571014"/>
              <a:ext cx="243230" cy="1850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71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0" name="Rectangle 9581"/>
            <p:cNvSpPr/>
            <p:nvPr/>
          </p:nvSpPr>
          <p:spPr>
            <a:xfrm>
              <a:off x="3356737" y="5778279"/>
              <a:ext cx="121615" cy="1850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-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1" name="Rectangle 9582"/>
            <p:cNvSpPr/>
            <p:nvPr/>
          </p:nvSpPr>
          <p:spPr>
            <a:xfrm>
              <a:off x="3541141" y="5778279"/>
              <a:ext cx="2075161" cy="1850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с дельта агентом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2" name="Rectangle 9583"/>
            <p:cNvSpPr/>
            <p:nvPr/>
          </p:nvSpPr>
          <p:spPr>
            <a:xfrm>
              <a:off x="5106670" y="5778279"/>
              <a:ext cx="121615" cy="1850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–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3" name="Rectangle 77626"/>
            <p:cNvSpPr/>
            <p:nvPr/>
          </p:nvSpPr>
          <p:spPr>
            <a:xfrm>
              <a:off x="5382514" y="5778279"/>
              <a:ext cx="486461" cy="1850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,74%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4" name="Rectangle 77624"/>
            <p:cNvSpPr/>
            <p:nvPr/>
          </p:nvSpPr>
          <p:spPr>
            <a:xfrm>
              <a:off x="5291074" y="5778279"/>
              <a:ext cx="121615" cy="1850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7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5" name="Rectangle 77621"/>
            <p:cNvSpPr/>
            <p:nvPr/>
          </p:nvSpPr>
          <p:spPr>
            <a:xfrm>
              <a:off x="4745990" y="4598295"/>
              <a:ext cx="731515" cy="18923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 схемы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6" name="Rectangle 77619"/>
            <p:cNvSpPr/>
            <p:nvPr/>
          </p:nvSpPr>
          <p:spPr>
            <a:xfrm>
              <a:off x="4654550" y="4598295"/>
              <a:ext cx="121615" cy="18923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2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7" name="Shape 86176"/>
            <p:cNvSpPr/>
            <p:nvPr/>
          </p:nvSpPr>
          <p:spPr>
            <a:xfrm>
              <a:off x="4653915" y="4727449"/>
              <a:ext cx="641604" cy="15240"/>
            </a:xfrm>
            <a:custGeom>
              <a:avLst/>
              <a:gdLst/>
              <a:ahLst/>
              <a:cxnLst/>
              <a:rect l="0" t="0" r="0" b="0"/>
              <a:pathLst>
                <a:path w="641604" h="15240">
                  <a:moveTo>
                    <a:pt x="0" y="0"/>
                  </a:moveTo>
                  <a:lnTo>
                    <a:pt x="641604" y="0"/>
                  </a:lnTo>
                  <a:lnTo>
                    <a:pt x="641604" y="15240"/>
                  </a:lnTo>
                  <a:lnTo>
                    <a:pt x="0" y="15240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8" name="Rectangle 9587"/>
            <p:cNvSpPr/>
            <p:nvPr/>
          </p:nvSpPr>
          <p:spPr>
            <a:xfrm>
              <a:off x="5391023" y="4601420"/>
              <a:ext cx="4156403" cy="1850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лекарственной терапии для лечения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9" name="Rectangle 9588"/>
            <p:cNvSpPr/>
            <p:nvPr/>
          </p:nvSpPr>
          <p:spPr>
            <a:xfrm>
              <a:off x="4654550" y="4810021"/>
              <a:ext cx="5137735" cy="18544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вирусного гепатит B хронического с дельта </a:t>
              </a:r>
              <a:endPara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0" name="Rectangle 9589"/>
            <p:cNvSpPr/>
            <p:nvPr/>
          </p:nvSpPr>
          <p:spPr>
            <a:xfrm>
              <a:off x="4654550" y="5017854"/>
              <a:ext cx="972922" cy="1850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агентом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1" name="Rectangle 9590"/>
            <p:cNvSpPr/>
            <p:nvPr/>
          </p:nvSpPr>
          <p:spPr>
            <a:xfrm>
              <a:off x="207264" y="4601420"/>
              <a:ext cx="1704437" cy="1850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A25.14.008.002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2" name="Rectangle 9591"/>
            <p:cNvSpPr/>
            <p:nvPr/>
          </p:nvSpPr>
          <p:spPr>
            <a:xfrm>
              <a:off x="1546468" y="4593470"/>
              <a:ext cx="3060245" cy="1850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Назначение нуклеозидов и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3" name="Rectangle 9592"/>
            <p:cNvSpPr/>
            <p:nvPr/>
          </p:nvSpPr>
          <p:spPr>
            <a:xfrm>
              <a:off x="207264" y="4810021"/>
              <a:ext cx="1459626" cy="18544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нуклеотидов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4" name="Rectangle 9593"/>
            <p:cNvSpPr/>
            <p:nvPr/>
          </p:nvSpPr>
          <p:spPr>
            <a:xfrm>
              <a:off x="1312418" y="4810021"/>
              <a:ext cx="121858" cy="18544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-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5" name="Rectangle 9594"/>
            <p:cNvSpPr/>
            <p:nvPr/>
          </p:nvSpPr>
          <p:spPr>
            <a:xfrm>
              <a:off x="1496822" y="4810021"/>
              <a:ext cx="2564114" cy="18544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ингибиторов обратной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6" name="Rectangle 9595"/>
            <p:cNvSpPr/>
            <p:nvPr/>
          </p:nvSpPr>
          <p:spPr>
            <a:xfrm>
              <a:off x="207264" y="5017854"/>
              <a:ext cx="4768736" cy="1850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транскриптазы при хроническом вирусном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7" name="Rectangle 9596"/>
            <p:cNvSpPr/>
            <p:nvPr/>
          </p:nvSpPr>
          <p:spPr>
            <a:xfrm>
              <a:off x="207264" y="5226641"/>
              <a:ext cx="1224057" cy="1850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гепатите B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8" name="Rectangle 9597"/>
            <p:cNvSpPr/>
            <p:nvPr/>
          </p:nvSpPr>
          <p:spPr>
            <a:xfrm>
              <a:off x="8791067" y="951133"/>
              <a:ext cx="321875" cy="16652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984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5BD6A649-392D-4A81-BA3D-3BAB479528DD}"/>
              </a:ext>
            </a:extLst>
          </p:cNvPr>
          <p:cNvSpPr/>
          <p:nvPr/>
        </p:nvSpPr>
        <p:spPr>
          <a:xfrm>
            <a:off x="196563" y="141424"/>
            <a:ext cx="117988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332">
              <a:defRPr/>
            </a:pPr>
            <a:r>
              <a:rPr lang="ru-RU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</a:t>
            </a:r>
            <a:r>
              <a:rPr lang="ru-RU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ЛЕЧЕНИЯ ХРОНИЧЕСКОГО ВИРУСНОГО ГЕПАТИТА C </a:t>
            </a:r>
          </a:p>
          <a:p>
            <a:pPr algn="ctr" defTabSz="914332">
              <a:defRPr/>
            </a:pPr>
            <a:r>
              <a:rPr lang="ru-RU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УСЛОВИЯХ ДНЕВНОГО СТАЦИОНАРА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90B61B69-E757-7A63-7EAB-5AA3F78C50E2}"/>
              </a:ext>
            </a:extLst>
          </p:cNvPr>
          <p:cNvSpPr txBox="1"/>
          <p:nvPr/>
        </p:nvSpPr>
        <p:spPr>
          <a:xfrm>
            <a:off x="540436" y="986932"/>
            <a:ext cx="45907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32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КСГ на 2023 год</a:t>
            </a:r>
            <a:endParaRPr lang="ru-RU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5BD9BB7-415B-1FA1-F234-835B1605BD73}"/>
              </a:ext>
            </a:extLst>
          </p:cNvPr>
          <p:cNvSpPr txBox="1"/>
          <p:nvPr/>
        </p:nvSpPr>
        <p:spPr>
          <a:xfrm>
            <a:off x="5791914" y="940141"/>
            <a:ext cx="6203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32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КСГ на 2024 год</a:t>
            </a:r>
            <a:endParaRPr lang="ru-RU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="" xmlns:a16="http://schemas.microsoft.com/office/drawing/2014/main" id="{4197CD60-5EDB-CEE6-75B3-EE2EE28C55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217505"/>
              </p:ext>
            </p:extLst>
          </p:nvPr>
        </p:nvGraphicFramePr>
        <p:xfrm>
          <a:off x="6439797" y="1479907"/>
          <a:ext cx="5259977" cy="232248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742575">
                  <a:extLst>
                    <a:ext uri="{9D8B030D-6E8A-4147-A177-3AD203B41FA5}">
                      <a16:colId xmlns="" xmlns:a16="http://schemas.microsoft.com/office/drawing/2014/main" val="3561658313"/>
                    </a:ext>
                  </a:extLst>
                </a:gridCol>
                <a:gridCol w="2766979">
                  <a:extLst>
                    <a:ext uri="{9D8B030D-6E8A-4147-A177-3AD203B41FA5}">
                      <a16:colId xmlns="" xmlns:a16="http://schemas.microsoft.com/office/drawing/2014/main" val="3871756601"/>
                    </a:ext>
                  </a:extLst>
                </a:gridCol>
                <a:gridCol w="478972">
                  <a:extLst>
                    <a:ext uri="{9D8B030D-6E8A-4147-A177-3AD203B41FA5}">
                      <a16:colId xmlns="" xmlns:a16="http://schemas.microsoft.com/office/drawing/2014/main" val="1505294179"/>
                    </a:ext>
                  </a:extLst>
                </a:gridCol>
                <a:gridCol w="1271451">
                  <a:extLst>
                    <a:ext uri="{9D8B030D-6E8A-4147-A177-3AD203B41FA5}">
                      <a16:colId xmlns="" xmlns:a16="http://schemas.microsoft.com/office/drawing/2014/main" val="1816148290"/>
                    </a:ext>
                  </a:extLst>
                </a:gridCol>
              </a:tblGrid>
              <a:tr h="625766"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5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КСГ</a:t>
                      </a:r>
                      <a:endParaRPr lang="en-US" sz="15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5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КСГ</a:t>
                      </a:r>
                      <a:endParaRPr lang="ru-RU" sz="15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5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КЗ</a:t>
                      </a:r>
                      <a:endParaRPr lang="ru-RU" sz="15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5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Расчетная стоимость</a:t>
                      </a:r>
                      <a:endParaRPr lang="ru-RU" sz="15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2506810627"/>
                  </a:ext>
                </a:extLst>
              </a:tr>
              <a:tr h="421476"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5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ds12.012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5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Лечение хронического вирусного гепатита C (уровень 1)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5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5,74</a:t>
                      </a:r>
                      <a:endParaRPr lang="ru-RU" sz="15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5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r>
                        <a:rPr lang="ru-RU" sz="15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988,9</a:t>
                      </a:r>
                      <a:r>
                        <a:rPr lang="ru-RU" sz="15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en-US" sz="15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49698413"/>
                  </a:ext>
                </a:extLst>
              </a:tr>
              <a:tr h="421476"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5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ds12.013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5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Лечение хронического вирусного гепатита C (уровень 2)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5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  <a:endParaRPr lang="ru-RU" sz="15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5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  <a:r>
                        <a:rPr lang="ru-RU" sz="15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617,9</a:t>
                      </a:r>
                      <a:r>
                        <a:rPr lang="ru-RU" sz="15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en-US" sz="15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95809280"/>
                  </a:ext>
                </a:extLst>
              </a:tr>
              <a:tr h="421476"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5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ds12.014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5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Лечение хронического вирусного гепатита C (уровень 3)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5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12,15</a:t>
                      </a:r>
                      <a:endParaRPr lang="ru-RU" sz="15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5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 </a:t>
                      </a:r>
                      <a:r>
                        <a:rPr lang="ru-RU" sz="15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715,17 </a:t>
                      </a:r>
                      <a:r>
                        <a:rPr lang="ru-RU" sz="15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en-US" sz="15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31793471"/>
                  </a:ext>
                </a:extLst>
              </a:tr>
              <a:tr h="410799"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5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ds12.015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5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Лечение хронического вирусного гепатита C (уровень 4)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5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17,19</a:t>
                      </a:r>
                      <a:endParaRPr lang="ru-RU" sz="15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5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</a:t>
                      </a:r>
                      <a:r>
                        <a:rPr lang="ru-RU" sz="15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485,91</a:t>
                      </a:r>
                      <a:r>
                        <a:rPr lang="ru-RU" sz="15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en-US" sz="15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3779829"/>
                  </a:ext>
                </a:extLst>
              </a:tr>
            </a:tbl>
          </a:graphicData>
        </a:graphic>
      </p:graphicFrame>
      <p:sp>
        <p:nvSpPr>
          <p:cNvPr id="11" name="Скругленный прямоугольник 6">
            <a:extLst>
              <a:ext uri="{FF2B5EF4-FFF2-40B4-BE49-F238E27FC236}">
                <a16:creationId xmlns="" xmlns:a16="http://schemas.microsoft.com/office/drawing/2014/main" id="{0D8D0135-F3ED-FB61-8482-F1AA2C572CF1}"/>
              </a:ext>
            </a:extLst>
          </p:cNvPr>
          <p:cNvSpPr/>
          <p:nvPr/>
        </p:nvSpPr>
        <p:spPr>
          <a:xfrm>
            <a:off x="421181" y="4003605"/>
            <a:ext cx="11484539" cy="26176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914332">
              <a:lnSpc>
                <a:spcPct val="150000"/>
              </a:lnSpc>
            </a:pPr>
            <a:r>
              <a:rPr lang="ru-RU" sz="1467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нормативов объема и финансовых затрат для оказания медицинской помощи  больным с гепатитом С в условиях дневного стационара.</a:t>
            </a:r>
          </a:p>
          <a:p>
            <a:pPr algn="just" defTabSz="914332">
              <a:lnSpc>
                <a:spcPct val="150000"/>
              </a:lnSpc>
            </a:pPr>
            <a:r>
              <a:rPr lang="ru-RU" sz="1467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Перерасчет стоимости КСГ  с учетом фактических закупочных цен.</a:t>
            </a:r>
          </a:p>
          <a:p>
            <a:pPr algn="just" defTabSz="914332">
              <a:lnSpc>
                <a:spcPct val="150000"/>
              </a:lnSpc>
            </a:pPr>
            <a:r>
              <a:rPr lang="ru-RU" sz="1467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 отдельных схем лекарственной терапии.</a:t>
            </a:r>
          </a:p>
          <a:p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Дасабувир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Омбитасвир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Паритапревир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Ритонавир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связи с уведомлением от производителя о прекращении производства препарата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Глекапревир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Пибрентасвир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саше для детей по причине финансового обеспечения лекарственной терапии хронического вирусного гепатита С у детей Фондом поддержки детей с тяжелыми 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жизнеугрожающими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хроническими заболеваниями, в том числе редкими(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орфанными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заболеваниями, «Круг добра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нормативов объема и финансовых затрат для оказания медицинской помощи больным с вирусным гепатитом С *в условиях дневного стационара в размере 142 711,1руб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*-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нормативы включают в себя случаи лечения ХВГС по КСГ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ds12.016-019(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уровень1-4)</a:t>
            </a:r>
          </a:p>
        </p:txBody>
      </p:sp>
      <p:sp>
        <p:nvSpPr>
          <p:cNvPr id="9" name="Номер слайда 3">
            <a:extLst>
              <a:ext uri="{FF2B5EF4-FFF2-40B4-BE49-F238E27FC236}">
                <a16:creationId xmlns="" xmlns:a16="http://schemas.microsoft.com/office/drawing/2014/main" id="{4715C0FB-5FFB-6C3F-141E-4B8ED3A71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02693" y="6574418"/>
            <a:ext cx="2743200" cy="365125"/>
          </a:xfrm>
        </p:spPr>
        <p:txBody>
          <a:bodyPr/>
          <a:lstStyle/>
          <a:p>
            <a:fld id="{7CAC48D7-4F4B-4B04-BC17-41C34ED25E82}" type="slidenum">
              <a:rPr lang="ru-RU" sz="1333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11</a:t>
            </a:fld>
            <a:endParaRPr lang="ru-RU" sz="1333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="" xmlns:a16="http://schemas.microsoft.com/office/drawing/2014/main" id="{4197CD60-5EDB-CEE6-75B3-EE2EE28C55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853149"/>
              </p:ext>
            </p:extLst>
          </p:nvPr>
        </p:nvGraphicFramePr>
        <p:xfrm>
          <a:off x="421181" y="1504888"/>
          <a:ext cx="5518300" cy="231931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825563">
                  <a:extLst>
                    <a:ext uri="{9D8B030D-6E8A-4147-A177-3AD203B41FA5}">
                      <a16:colId xmlns="" xmlns:a16="http://schemas.microsoft.com/office/drawing/2014/main" val="3561658313"/>
                    </a:ext>
                  </a:extLst>
                </a:gridCol>
                <a:gridCol w="3076207">
                  <a:extLst>
                    <a:ext uri="{9D8B030D-6E8A-4147-A177-3AD203B41FA5}">
                      <a16:colId xmlns="" xmlns:a16="http://schemas.microsoft.com/office/drawing/2014/main" val="3871756601"/>
                    </a:ext>
                  </a:extLst>
                </a:gridCol>
                <a:gridCol w="532500">
                  <a:extLst>
                    <a:ext uri="{9D8B030D-6E8A-4147-A177-3AD203B41FA5}">
                      <a16:colId xmlns="" xmlns:a16="http://schemas.microsoft.com/office/drawing/2014/main" val="1505294179"/>
                    </a:ext>
                  </a:extLst>
                </a:gridCol>
                <a:gridCol w="1084030">
                  <a:extLst>
                    <a:ext uri="{9D8B030D-6E8A-4147-A177-3AD203B41FA5}">
                      <a16:colId xmlns="" xmlns:a16="http://schemas.microsoft.com/office/drawing/2014/main" val="1816148290"/>
                    </a:ext>
                  </a:extLst>
                </a:gridCol>
              </a:tblGrid>
              <a:tr h="463516"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5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КСГ</a:t>
                      </a:r>
                      <a:endParaRPr lang="en-US" sz="15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5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КСГ</a:t>
                      </a:r>
                      <a:endParaRPr lang="ru-RU" sz="15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5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КЗ</a:t>
                      </a:r>
                      <a:endParaRPr lang="ru-RU" sz="15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5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Расчетная стоимость</a:t>
                      </a:r>
                      <a:endParaRPr lang="ru-RU" sz="15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2506810627"/>
                  </a:ext>
                </a:extLst>
              </a:tr>
              <a:tr h="463950"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5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ds12.012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5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Лечение хронического вирусного гепатита C (уровень 1)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5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5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90 174,6 </a:t>
                      </a:r>
                      <a:r>
                        <a:rPr lang="ru-RU" sz="15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en-US" sz="15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49698413"/>
                  </a:ext>
                </a:extLst>
              </a:tr>
              <a:tr h="463950"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5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ds12.013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5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Лечение хронического вирусного гепатита C (уровень 2)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5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9,07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5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136 313,9 </a:t>
                      </a:r>
                      <a:r>
                        <a:rPr lang="ru-RU" sz="15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en-US" sz="15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95809280"/>
                  </a:ext>
                </a:extLst>
              </a:tr>
              <a:tr h="463950"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5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ds12.014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5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Лечение хронического вирусного гепатита C (уровень 3)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5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12,91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5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194 025,7 </a:t>
                      </a:r>
                      <a:r>
                        <a:rPr lang="ru-RU" sz="15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en-US" sz="15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31793471"/>
                  </a:ext>
                </a:extLst>
              </a:tr>
              <a:tr h="463950"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5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ds12.015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5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Лечение хронического вирусного гепатита C (уровень 4)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5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18,77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5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282 096,2 </a:t>
                      </a:r>
                      <a:r>
                        <a:rPr lang="ru-RU" sz="15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en-US" sz="15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3779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996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6241" y="549360"/>
            <a:ext cx="8596668" cy="1147805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738" y="2975933"/>
            <a:ext cx="2212706" cy="308961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664" y="2975933"/>
            <a:ext cx="3079638" cy="317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51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 bwMode="auto">
          <a:xfrm>
            <a:off x="290382" y="730655"/>
            <a:ext cx="11740008" cy="6710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40404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32"/>
            <a:r>
              <a:rPr lang="ru-RU" b="1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Федеральный закон от 29.10.2010 № </a:t>
            </a:r>
            <a:r>
              <a:rPr lang="ru-RU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326-ФЗ</a:t>
            </a:r>
            <a:endParaRPr lang="en-US" b="1" dirty="0" smtClean="0">
              <a:solidFill>
                <a:prstClr val="black">
                  <a:lumMod val="85000"/>
                  <a:lumOff val="15000"/>
                </a:prstClr>
              </a:solidFill>
              <a:latin typeface="Times New Roman" panose="02020603050405020304" pitchFamily="18" charset="0"/>
              <a:ea typeface="Batang" pitchFamily="18" charset="-127"/>
              <a:cs typeface="Times New Roman" panose="02020603050405020304" pitchFamily="18" charset="0"/>
            </a:endParaRPr>
          </a:p>
          <a:p>
            <a:pPr algn="ctr" defTabSz="914332"/>
            <a:r>
              <a:rPr lang="ru-RU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«Об обязательном медицинском страховании в Российской Федерации»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90382" y="2486712"/>
            <a:ext cx="11740008" cy="68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40404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32"/>
            <a:r>
              <a:rPr lang="ru-RU" b="1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Приказ Минздрава России от 28.02.2019 № 108н </a:t>
            </a:r>
          </a:p>
          <a:p>
            <a:pPr algn="ctr" defTabSz="914332"/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«Об утверждении правил обязательного медицинского страхования»</a:t>
            </a:r>
          </a:p>
        </p:txBody>
      </p:sp>
      <p:sp>
        <p:nvSpPr>
          <p:cNvPr id="2" name="Скругленный прямоугольник 19"/>
          <p:cNvSpPr/>
          <p:nvPr/>
        </p:nvSpPr>
        <p:spPr bwMode="auto">
          <a:xfrm>
            <a:off x="312114" y="5433526"/>
            <a:ext cx="11718276" cy="11408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40404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32"/>
            <a:r>
              <a:rPr lang="ru-RU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Письмо </a:t>
            </a:r>
            <a:r>
              <a:rPr lang="ru-RU" b="1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Минздрава России от </a:t>
            </a:r>
            <a:r>
              <a:rPr lang="ru-RU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__ </a:t>
            </a:r>
            <a:endParaRPr lang="en-US" b="1" dirty="0" smtClean="0">
              <a:solidFill>
                <a:prstClr val="black">
                  <a:lumMod val="85000"/>
                  <a:lumOff val="15000"/>
                </a:prstClr>
              </a:solidFill>
              <a:latin typeface="Times New Roman" panose="02020603050405020304" pitchFamily="18" charset="0"/>
              <a:ea typeface="Batang" pitchFamily="18" charset="-127"/>
              <a:cs typeface="Times New Roman" panose="02020603050405020304" pitchFamily="18" charset="0"/>
            </a:endParaRPr>
          </a:p>
          <a:p>
            <a:pPr algn="ctr" defTabSz="914332"/>
            <a:r>
              <a:rPr lang="ru-RU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«О </a:t>
            </a:r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методических рекомендациях по способам оплаты медицинской помощи за счет средств обязательного медицинского </a:t>
            </a:r>
            <a:r>
              <a:rPr lang="ru-RU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страхования» </a:t>
            </a:r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(вместе с </a:t>
            </a:r>
            <a:r>
              <a:rPr lang="ru-RU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«Методическими </a:t>
            </a:r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рекомендациями по способам оплаты медицинской помощи за счет средств обязательного медицинского </a:t>
            </a:r>
            <a:r>
              <a:rPr lang="ru-RU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страхования», </a:t>
            </a:r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утв. Минздравом </a:t>
            </a:r>
            <a:r>
              <a:rPr lang="ru-RU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России_____, </a:t>
            </a:r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ФФОМС </a:t>
            </a:r>
            <a:r>
              <a:rPr lang="ru-RU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_____)</a:t>
            </a:r>
            <a:endParaRPr lang="ru-RU" dirty="0">
              <a:solidFill>
                <a:prstClr val="black">
                  <a:lumMod val="85000"/>
                  <a:lumOff val="15000"/>
                </a:prstClr>
              </a:solidFill>
              <a:latin typeface="Times New Roman" panose="02020603050405020304" pitchFamily="18" charset="0"/>
              <a:ea typeface="Batang" pitchFamily="18" charset="-127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 bwMode="auto">
          <a:xfrm>
            <a:off x="290382" y="1598559"/>
            <a:ext cx="11740008" cy="7217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40404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32"/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Программа государственных гарантий бесплатного оказания гражданам медицинской помощи на </a:t>
            </a:r>
            <a:r>
              <a:rPr lang="ru-RU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2024 </a:t>
            </a:r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год </a:t>
            </a:r>
            <a:b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</a:br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и на плановый период </a:t>
            </a:r>
            <a:r>
              <a:rPr lang="ru-RU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2025 </a:t>
            </a:r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2026 </a:t>
            </a:r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28" name="Скругленный прямоугольник 27"/>
          <p:cNvSpPr/>
          <p:nvPr/>
        </p:nvSpPr>
        <p:spPr bwMode="auto">
          <a:xfrm>
            <a:off x="290382" y="3354561"/>
            <a:ext cx="11718275" cy="589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40404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32"/>
            <a:r>
              <a:rPr lang="ru-RU" b="1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Приказ Минздрава России от </a:t>
            </a:r>
            <a:r>
              <a:rPr lang="ru-RU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10.02.2023 </a:t>
            </a:r>
            <a:r>
              <a:rPr lang="ru-RU" b="1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№ </a:t>
            </a:r>
            <a:r>
              <a:rPr lang="ru-RU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44н </a:t>
            </a:r>
            <a:r>
              <a:rPr lang="ru-RU" b="1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</a:br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«Об утверждении требований к структуре и содержанию тарифного соглашения»</a:t>
            </a: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290381" y="4092719"/>
            <a:ext cx="11718275" cy="11664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40404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32"/>
            <a:r>
              <a:rPr lang="ru-RU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Письмо </a:t>
            </a:r>
            <a:r>
              <a:rPr lang="ru-RU" b="1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Минздрава России от </a:t>
            </a:r>
            <a:r>
              <a:rPr lang="ru-RU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30.01.2024 </a:t>
            </a:r>
            <a:r>
              <a:rPr lang="ru-RU" b="1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№</a:t>
            </a:r>
            <a:r>
              <a:rPr lang="ru-RU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 31-2/И/2-1602</a:t>
            </a:r>
            <a:endParaRPr lang="en-US" b="1" dirty="0" smtClean="0">
              <a:solidFill>
                <a:prstClr val="black">
                  <a:lumMod val="85000"/>
                  <a:lumOff val="15000"/>
                </a:prstClr>
              </a:solidFill>
              <a:latin typeface="Times New Roman" panose="02020603050405020304" pitchFamily="18" charset="0"/>
              <a:ea typeface="Batang" pitchFamily="18" charset="-127"/>
              <a:cs typeface="Times New Roman" panose="02020603050405020304" pitchFamily="18" charset="0"/>
            </a:endParaRPr>
          </a:p>
          <a:p>
            <a:pPr algn="ctr" defTabSz="914332"/>
            <a:r>
              <a:rPr lang="ru-RU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«О </a:t>
            </a:r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формировании и экономическом обосновании территориальных программ государственных гарантий бесплатного оказания гражданам медицинской помощи на </a:t>
            </a:r>
            <a:r>
              <a:rPr lang="ru-RU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2024 </a:t>
            </a:r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2026 годы»</a:t>
            </a:r>
            <a:endParaRPr lang="ru-RU" dirty="0">
              <a:solidFill>
                <a:prstClr val="black">
                  <a:lumMod val="85000"/>
                  <a:lumOff val="15000"/>
                </a:prstClr>
              </a:solidFill>
              <a:latin typeface="Times New Roman" panose="02020603050405020304" pitchFamily="18" charset="0"/>
              <a:ea typeface="Batang" pitchFamily="18" charset="-127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717481" y="-87565"/>
            <a:ext cx="3611105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32"/>
            <a:r>
              <a:rPr lang="ru-RU" sz="2133" b="1" dirty="0">
                <a:solidFill>
                  <a:prstClr val="white"/>
                </a:solidFill>
                <a:cs typeface="Times New Roman" panose="02020603050405020304" pitchFamily="18" charset="0"/>
              </a:rPr>
              <a:t>Нормативно-правовые акты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32959082-A4E6-5348-8159-0E0D3767C2D4}"/>
              </a:ext>
            </a:extLst>
          </p:cNvPr>
          <p:cNvSpPr/>
          <p:nvPr/>
        </p:nvSpPr>
        <p:spPr>
          <a:xfrm>
            <a:off x="95539" y="171047"/>
            <a:ext cx="11934851" cy="400101"/>
          </a:xfrm>
          <a:prstGeom prst="rect">
            <a:avLst/>
          </a:prstGeom>
        </p:spPr>
        <p:txBody>
          <a:bodyPr wrap="square" lIns="121912" tIns="60956" rIns="121912" bIns="60956">
            <a:spAutoFit/>
          </a:bodyPr>
          <a:lstStyle/>
          <a:p>
            <a:pPr defTabSz="914332">
              <a:defRPr/>
            </a:pPr>
            <a:r>
              <a:rPr lang="ru-RU" b="1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БАЗА</a:t>
            </a:r>
          </a:p>
        </p:txBody>
      </p:sp>
      <p:sp>
        <p:nvSpPr>
          <p:cNvPr id="5" name="Номер слайда 3">
            <a:extLst>
              <a:ext uri="{FF2B5EF4-FFF2-40B4-BE49-F238E27FC236}">
                <a16:creationId xmlns="" xmlns:a16="http://schemas.microsoft.com/office/drawing/2014/main" id="{845FB309-4657-7B3B-7EE4-EE7032673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3309" y="6574418"/>
            <a:ext cx="2743200" cy="365125"/>
          </a:xfrm>
        </p:spPr>
        <p:txBody>
          <a:bodyPr/>
          <a:lstStyle/>
          <a:p>
            <a:fld id="{7CAC48D7-4F4B-4B04-BC17-41C34ED25E82}" type="slidenum">
              <a:rPr lang="ru-RU" sz="1333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 sz="1333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18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524000" y="222423"/>
            <a:ext cx="9144000" cy="856734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оплаты медицинской помощи, оказываемой застрахованным лицам по обязательному медицинскому страхованию в Российской Федерации</a:t>
            </a: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83529973"/>
              </p:ext>
            </p:extLst>
          </p:nvPr>
        </p:nvGraphicFramePr>
        <p:xfrm>
          <a:off x="790831" y="1161535"/>
          <a:ext cx="10882185" cy="51156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48D7-4F4B-4B04-BC17-41C34ED25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03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94270" y="1"/>
            <a:ext cx="10859530" cy="955588"/>
          </a:xfrm>
        </p:spPr>
        <p:txBody>
          <a:bodyPr>
            <a:normAutofit/>
          </a:bodyPr>
          <a:lstStyle/>
          <a:p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Новеллы оказания медицинской помощи в 2024 году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923200514"/>
              </p:ext>
            </p:extLst>
          </p:nvPr>
        </p:nvGraphicFramePr>
        <p:xfrm>
          <a:off x="568411" y="832023"/>
          <a:ext cx="11392930" cy="5642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48D7-4F4B-4B04-BC17-41C34ED25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86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8273"/>
          <p:cNvGrpSpPr/>
          <p:nvPr/>
        </p:nvGrpSpPr>
        <p:grpSpPr>
          <a:xfrm>
            <a:off x="400050" y="260214"/>
            <a:ext cx="11652049" cy="5906804"/>
            <a:chOff x="208937" y="994388"/>
            <a:chExt cx="8812620" cy="4865393"/>
          </a:xfrm>
        </p:grpSpPr>
        <p:sp>
          <p:nvSpPr>
            <p:cNvPr id="5" name="Rectangle 5499"/>
            <p:cNvSpPr/>
            <p:nvPr/>
          </p:nvSpPr>
          <p:spPr>
            <a:xfrm>
              <a:off x="243035" y="994388"/>
              <a:ext cx="8778522" cy="47782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lIns="0" tIns="0" rIns="0" bIns="0" rtlCol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Расчет базового подушевого норматива финансирования </a:t>
              </a:r>
              <a:r>
                <a:rPr lang="ru-RU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на прикрепившихся лиц  </a:t>
              </a:r>
              <a:endPara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Shape 5501"/>
            <p:cNvSpPr/>
            <p:nvPr/>
          </p:nvSpPr>
          <p:spPr>
            <a:xfrm>
              <a:off x="261758" y="1709851"/>
              <a:ext cx="8691372" cy="649224"/>
            </a:xfrm>
            <a:custGeom>
              <a:avLst/>
              <a:gdLst/>
              <a:ahLst/>
              <a:cxnLst/>
              <a:rect l="0" t="0" r="0" b="0"/>
              <a:pathLst>
                <a:path w="8691372" h="649224">
                  <a:moveTo>
                    <a:pt x="108204" y="0"/>
                  </a:moveTo>
                  <a:lnTo>
                    <a:pt x="8583168" y="0"/>
                  </a:lnTo>
                  <a:cubicBezTo>
                    <a:pt x="8642985" y="0"/>
                    <a:pt x="8691372" y="48387"/>
                    <a:pt x="8691372" y="108204"/>
                  </a:cubicBezTo>
                  <a:lnTo>
                    <a:pt x="8691372" y="541020"/>
                  </a:lnTo>
                  <a:cubicBezTo>
                    <a:pt x="8691372" y="600837"/>
                    <a:pt x="8642985" y="649224"/>
                    <a:pt x="8583168" y="649224"/>
                  </a:cubicBezTo>
                  <a:lnTo>
                    <a:pt x="108204" y="649224"/>
                  </a:lnTo>
                  <a:cubicBezTo>
                    <a:pt x="48451" y="649224"/>
                    <a:pt x="0" y="600837"/>
                    <a:pt x="0" y="541020"/>
                  </a:cubicBezTo>
                  <a:lnTo>
                    <a:pt x="0" y="108204"/>
                  </a:lnTo>
                  <a:cubicBezTo>
                    <a:pt x="0" y="48387"/>
                    <a:pt x="48451" y="0"/>
                    <a:pt x="108204" y="0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0" cap="flat">
              <a:solidFill>
                <a:schemeClr val="bg1"/>
              </a:solidFill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CE6F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Shape 5502"/>
            <p:cNvSpPr/>
            <p:nvPr/>
          </p:nvSpPr>
          <p:spPr>
            <a:xfrm>
              <a:off x="244300" y="1730214"/>
              <a:ext cx="8691372" cy="649224"/>
            </a:xfrm>
            <a:custGeom>
              <a:avLst/>
              <a:gdLst/>
              <a:ahLst/>
              <a:cxnLst/>
              <a:rect l="0" t="0" r="0" b="0"/>
              <a:pathLst>
                <a:path w="8691372" h="649224">
                  <a:moveTo>
                    <a:pt x="0" y="108204"/>
                  </a:moveTo>
                  <a:cubicBezTo>
                    <a:pt x="0" y="48387"/>
                    <a:pt x="48451" y="0"/>
                    <a:pt x="108204" y="0"/>
                  </a:cubicBezTo>
                  <a:lnTo>
                    <a:pt x="8583168" y="0"/>
                  </a:lnTo>
                  <a:cubicBezTo>
                    <a:pt x="8642985" y="0"/>
                    <a:pt x="8691372" y="48387"/>
                    <a:pt x="8691372" y="108204"/>
                  </a:cubicBezTo>
                  <a:lnTo>
                    <a:pt x="8691372" y="541020"/>
                  </a:lnTo>
                  <a:cubicBezTo>
                    <a:pt x="8691372" y="600837"/>
                    <a:pt x="8642985" y="649224"/>
                    <a:pt x="8583168" y="649224"/>
                  </a:cubicBezTo>
                  <a:lnTo>
                    <a:pt x="108204" y="649224"/>
                  </a:lnTo>
                  <a:cubicBezTo>
                    <a:pt x="48451" y="649224"/>
                    <a:pt x="0" y="600837"/>
                    <a:pt x="0" y="541020"/>
                  </a:cubicBezTo>
                  <a:close/>
                </a:path>
              </a:pathLst>
            </a:custGeom>
            <a:ln w="25908" cap="flat">
              <a:solidFill>
                <a:schemeClr val="accent1">
                  <a:lumMod val="20000"/>
                  <a:lumOff val="80000"/>
                </a:schemeClr>
              </a:solidFill>
              <a:round/>
            </a:ln>
          </p:spPr>
          <p:style>
            <a:lnRef idx="1">
              <a:srgbClr val="A6A6A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 68195"/>
            <p:cNvSpPr/>
            <p:nvPr/>
          </p:nvSpPr>
          <p:spPr>
            <a:xfrm>
              <a:off x="388010" y="1901475"/>
              <a:ext cx="107021" cy="166524"/>
            </a:xfrm>
            <a:prstGeom prst="rect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1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68196"/>
            <p:cNvSpPr/>
            <p:nvPr/>
          </p:nvSpPr>
          <p:spPr>
            <a:xfrm>
              <a:off x="468782" y="1901475"/>
              <a:ext cx="214448" cy="166524"/>
            </a:xfrm>
            <a:prstGeom prst="rect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.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5504"/>
            <p:cNvSpPr/>
            <p:nvPr/>
          </p:nvSpPr>
          <p:spPr>
            <a:xfrm>
              <a:off x="625754" y="1904225"/>
              <a:ext cx="8013086" cy="162866"/>
            </a:xfrm>
            <a:prstGeom prst="rect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Из общего объема средств на оплату медицинской помощи в амбулаторных условиях вычитаются средства на </a:t>
              </a:r>
              <a:endPara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 5505"/>
            <p:cNvSpPr/>
            <p:nvPr/>
          </p:nvSpPr>
          <p:spPr>
            <a:xfrm>
              <a:off x="388010" y="2049005"/>
              <a:ext cx="4335080" cy="162866"/>
            </a:xfrm>
            <a:prstGeom prst="rect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осуществление межтерриториальных расчетов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Shape 5506"/>
            <p:cNvSpPr/>
            <p:nvPr/>
          </p:nvSpPr>
          <p:spPr>
            <a:xfrm>
              <a:off x="208937" y="2485246"/>
              <a:ext cx="8691372" cy="1996440"/>
            </a:xfrm>
            <a:custGeom>
              <a:avLst/>
              <a:gdLst/>
              <a:ahLst/>
              <a:cxnLst/>
              <a:rect l="0" t="0" r="0" b="0"/>
              <a:pathLst>
                <a:path w="8691372" h="1996440">
                  <a:moveTo>
                    <a:pt x="332753" y="0"/>
                  </a:moveTo>
                  <a:lnTo>
                    <a:pt x="8358632" y="0"/>
                  </a:lnTo>
                  <a:cubicBezTo>
                    <a:pt x="8542401" y="0"/>
                    <a:pt x="8691372" y="148971"/>
                    <a:pt x="8691372" y="332740"/>
                  </a:cubicBezTo>
                  <a:lnTo>
                    <a:pt x="8691372" y="1663700"/>
                  </a:lnTo>
                  <a:cubicBezTo>
                    <a:pt x="8691372" y="1847469"/>
                    <a:pt x="8542401" y="1996440"/>
                    <a:pt x="8358632" y="1996440"/>
                  </a:cubicBezTo>
                  <a:lnTo>
                    <a:pt x="332753" y="1996440"/>
                  </a:lnTo>
                  <a:cubicBezTo>
                    <a:pt x="148984" y="1996440"/>
                    <a:pt x="0" y="1847469"/>
                    <a:pt x="0" y="1663700"/>
                  </a:cubicBezTo>
                  <a:lnTo>
                    <a:pt x="0" y="332740"/>
                  </a:lnTo>
                  <a:cubicBezTo>
                    <a:pt x="0" y="148971"/>
                    <a:pt x="148984" y="0"/>
                    <a:pt x="332753" y="0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0" cap="flat">
              <a:solidFill>
                <a:schemeClr val="accent1">
                  <a:lumMod val="20000"/>
                  <a:lumOff val="80000"/>
                </a:schemeClr>
              </a:solidFill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CE6F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Shape 5507"/>
            <p:cNvSpPr/>
            <p:nvPr/>
          </p:nvSpPr>
          <p:spPr>
            <a:xfrm>
              <a:off x="304800" y="2511553"/>
              <a:ext cx="8691372" cy="1996440"/>
            </a:xfrm>
            <a:custGeom>
              <a:avLst/>
              <a:gdLst/>
              <a:ahLst/>
              <a:cxnLst/>
              <a:rect l="0" t="0" r="0" b="0"/>
              <a:pathLst>
                <a:path w="8691372" h="1996440">
                  <a:moveTo>
                    <a:pt x="0" y="332740"/>
                  </a:moveTo>
                  <a:cubicBezTo>
                    <a:pt x="0" y="148971"/>
                    <a:pt x="148984" y="0"/>
                    <a:pt x="332753" y="0"/>
                  </a:cubicBezTo>
                  <a:lnTo>
                    <a:pt x="8358632" y="0"/>
                  </a:lnTo>
                  <a:cubicBezTo>
                    <a:pt x="8542401" y="0"/>
                    <a:pt x="8691372" y="148971"/>
                    <a:pt x="8691372" y="332740"/>
                  </a:cubicBezTo>
                  <a:lnTo>
                    <a:pt x="8691372" y="1663700"/>
                  </a:lnTo>
                  <a:cubicBezTo>
                    <a:pt x="8691372" y="1847469"/>
                    <a:pt x="8542401" y="1996440"/>
                    <a:pt x="8358632" y="1996440"/>
                  </a:cubicBezTo>
                  <a:lnTo>
                    <a:pt x="332753" y="1996440"/>
                  </a:lnTo>
                  <a:cubicBezTo>
                    <a:pt x="148984" y="1996440"/>
                    <a:pt x="0" y="1847469"/>
                    <a:pt x="0" y="1663700"/>
                  </a:cubicBezTo>
                  <a:close/>
                </a:path>
              </a:pathLst>
            </a:custGeom>
            <a:ln w="12192" cap="flat">
              <a:solidFill>
                <a:schemeClr val="bg1"/>
              </a:solidFill>
              <a:miter lim="101600"/>
            </a:ln>
          </p:spPr>
          <p:style>
            <a:lnRef idx="1">
              <a:srgbClr val="A6A6A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5508"/>
            <p:cNvSpPr/>
            <p:nvPr/>
          </p:nvSpPr>
          <p:spPr>
            <a:xfrm>
              <a:off x="453847" y="2629626"/>
              <a:ext cx="101184" cy="157441"/>
            </a:xfrm>
            <a:prstGeom prst="rect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2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5509"/>
            <p:cNvSpPr/>
            <p:nvPr/>
          </p:nvSpPr>
          <p:spPr>
            <a:xfrm>
              <a:off x="530047" y="2629626"/>
              <a:ext cx="202530" cy="157441"/>
            </a:xfrm>
            <a:prstGeom prst="rect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 b="1" i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.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5510"/>
            <p:cNvSpPr/>
            <p:nvPr/>
          </p:nvSpPr>
          <p:spPr>
            <a:xfrm>
              <a:off x="598191" y="2626663"/>
              <a:ext cx="8079689" cy="146844"/>
            </a:xfrm>
            <a:prstGeom prst="rect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Вычитается объем средств на медицинскую помощь, финансируемую в соответствии с установленными Программой </a:t>
              </a:r>
              <a:endPara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5511"/>
            <p:cNvSpPr/>
            <p:nvPr/>
          </p:nvSpPr>
          <p:spPr>
            <a:xfrm>
              <a:off x="453847" y="2769954"/>
              <a:ext cx="1215747" cy="153612"/>
            </a:xfrm>
            <a:prstGeom prst="rect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нормативами: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Rectangle 5512"/>
            <p:cNvSpPr/>
            <p:nvPr/>
          </p:nvSpPr>
          <p:spPr>
            <a:xfrm>
              <a:off x="453847" y="3024263"/>
              <a:ext cx="149897" cy="165195"/>
            </a:xfrm>
            <a:prstGeom prst="rect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-</a:t>
              </a:r>
              <a:endPara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5513"/>
            <p:cNvSpPr/>
            <p:nvPr/>
          </p:nvSpPr>
          <p:spPr>
            <a:xfrm>
              <a:off x="566623" y="3044274"/>
              <a:ext cx="2533245" cy="153612"/>
            </a:xfrm>
            <a:prstGeom prst="rect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отдельные диагностические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Rectangle 68200"/>
            <p:cNvSpPr/>
            <p:nvPr/>
          </p:nvSpPr>
          <p:spPr>
            <a:xfrm>
              <a:off x="530047" y="3181434"/>
              <a:ext cx="2634591" cy="153612"/>
            </a:xfrm>
            <a:prstGeom prst="rect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лабораторные) исследования</a:t>
              </a:r>
              <a:endPara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Rectangle 68199"/>
            <p:cNvSpPr/>
            <p:nvPr/>
          </p:nvSpPr>
          <p:spPr>
            <a:xfrm>
              <a:off x="453847" y="3181434"/>
              <a:ext cx="100941" cy="153612"/>
            </a:xfrm>
            <a:prstGeom prst="rect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(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Rectangle 5515"/>
            <p:cNvSpPr/>
            <p:nvPr/>
          </p:nvSpPr>
          <p:spPr>
            <a:xfrm>
              <a:off x="453847" y="3301631"/>
              <a:ext cx="149897" cy="165195"/>
            </a:xfrm>
            <a:prstGeom prst="rect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-</a:t>
              </a:r>
              <a:endPara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Rectangle 5516"/>
            <p:cNvSpPr/>
            <p:nvPr/>
          </p:nvSpPr>
          <p:spPr>
            <a:xfrm>
              <a:off x="566623" y="3307066"/>
              <a:ext cx="5509171" cy="158130"/>
            </a:xfrm>
            <a:prstGeom prst="rect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тестирования на выявление новой </a:t>
              </a:r>
              <a:r>
                <a:rPr lang="ru-RU" sz="1100" dirty="0" err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коронавирусной</a:t>
              </a:r>
              <a:r>
                <a:rPr lang="ru-RU" sz="11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инфекции (COVID</a:t>
              </a:r>
              <a:endPara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Rectangle 5517"/>
            <p:cNvSpPr/>
            <p:nvPr/>
          </p:nvSpPr>
          <p:spPr>
            <a:xfrm>
              <a:off x="4710938" y="3284681"/>
              <a:ext cx="56024" cy="187581"/>
            </a:xfrm>
            <a:prstGeom prst="rect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-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 5518"/>
            <p:cNvSpPr/>
            <p:nvPr/>
          </p:nvSpPr>
          <p:spPr>
            <a:xfrm>
              <a:off x="4753610" y="3284681"/>
              <a:ext cx="242499" cy="187581"/>
            </a:xfrm>
            <a:prstGeom prst="rect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19)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Rectangle 5519"/>
            <p:cNvSpPr/>
            <p:nvPr/>
          </p:nvSpPr>
          <p:spPr>
            <a:xfrm>
              <a:off x="453847" y="3435743"/>
              <a:ext cx="149897" cy="165195"/>
            </a:xfrm>
            <a:prstGeom prst="rect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-</a:t>
              </a:r>
              <a:endPara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Rectangle 5520"/>
            <p:cNvSpPr/>
            <p:nvPr/>
          </p:nvSpPr>
          <p:spPr>
            <a:xfrm>
              <a:off x="566623" y="3437729"/>
              <a:ext cx="6877570" cy="171637"/>
            </a:xfrm>
            <a:prstGeom prst="rect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профилактические медицинские осмотры и диспансеризация, в том числе углубленная диспансеризация и </a:t>
              </a:r>
              <a:endPara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Rectangle 5521"/>
            <p:cNvSpPr/>
            <p:nvPr/>
          </p:nvSpPr>
          <p:spPr>
            <a:xfrm>
              <a:off x="453847" y="3592915"/>
              <a:ext cx="5168241" cy="153612"/>
            </a:xfrm>
            <a:prstGeom prst="rect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диспансеризация для оценки репродуктивного здоровья</a:t>
              </a:r>
              <a:endPara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5522"/>
            <p:cNvSpPr/>
            <p:nvPr/>
          </p:nvSpPr>
          <p:spPr>
            <a:xfrm>
              <a:off x="453847" y="3710063"/>
              <a:ext cx="149897" cy="165196"/>
            </a:xfrm>
            <a:prstGeom prst="rect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-</a:t>
              </a:r>
              <a:endPara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Rectangle 5523"/>
            <p:cNvSpPr/>
            <p:nvPr/>
          </p:nvSpPr>
          <p:spPr>
            <a:xfrm>
              <a:off x="566624" y="3740030"/>
              <a:ext cx="8150298" cy="114702"/>
            </a:xfrm>
            <a:prstGeom prst="rect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диспансерное наблюдение отдельных категорий граждан из взрослого населения включая диспансерное наблюдение </a:t>
              </a:r>
              <a:endPara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Rectangle 5524"/>
            <p:cNvSpPr/>
            <p:nvPr/>
          </p:nvSpPr>
          <p:spPr>
            <a:xfrm>
              <a:off x="453847" y="3867235"/>
              <a:ext cx="1823823" cy="153612"/>
            </a:xfrm>
            <a:prstGeom prst="rect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работающих граждан</a:t>
              </a:r>
              <a:endPara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Rectangle 5525"/>
            <p:cNvSpPr/>
            <p:nvPr/>
          </p:nvSpPr>
          <p:spPr>
            <a:xfrm>
              <a:off x="453847" y="3984148"/>
              <a:ext cx="150258" cy="165593"/>
            </a:xfrm>
            <a:prstGeom prst="rect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-</a:t>
              </a:r>
              <a:endPara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5526"/>
            <p:cNvSpPr/>
            <p:nvPr/>
          </p:nvSpPr>
          <p:spPr>
            <a:xfrm>
              <a:off x="566623" y="4004208"/>
              <a:ext cx="2533488" cy="153983"/>
            </a:xfrm>
            <a:prstGeom prst="rect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медицинская реабилитация </a:t>
              </a:r>
              <a:endPara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Rectangle 5527"/>
            <p:cNvSpPr/>
            <p:nvPr/>
          </p:nvSpPr>
          <p:spPr>
            <a:xfrm>
              <a:off x="453847" y="4121797"/>
              <a:ext cx="149897" cy="165195"/>
            </a:xfrm>
            <a:prstGeom prst="rect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-</a:t>
              </a:r>
              <a:endPara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Rectangle 5528"/>
            <p:cNvSpPr/>
            <p:nvPr/>
          </p:nvSpPr>
          <p:spPr>
            <a:xfrm>
              <a:off x="566623" y="4141809"/>
              <a:ext cx="2533245" cy="153612"/>
            </a:xfrm>
            <a:prstGeom prst="rect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фельдшерские, </a:t>
              </a:r>
              <a:r>
                <a:rPr lang="ru-RU" sz="11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фельдшерско-акушерские пункты</a:t>
              </a:r>
              <a:endPara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Rectangle 5529"/>
            <p:cNvSpPr/>
            <p:nvPr/>
          </p:nvSpPr>
          <p:spPr>
            <a:xfrm>
              <a:off x="2471928" y="4141809"/>
              <a:ext cx="100941" cy="153612"/>
            </a:xfrm>
            <a:prstGeom prst="rect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-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Rectangle 5531"/>
            <p:cNvSpPr/>
            <p:nvPr/>
          </p:nvSpPr>
          <p:spPr>
            <a:xfrm>
              <a:off x="453847" y="4258957"/>
              <a:ext cx="149897" cy="165194"/>
            </a:xfrm>
            <a:prstGeom prst="rect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Rectangle 5532"/>
            <p:cNvSpPr/>
            <p:nvPr/>
          </p:nvSpPr>
          <p:spPr>
            <a:xfrm>
              <a:off x="566623" y="4278969"/>
              <a:ext cx="5370933" cy="153613"/>
            </a:xfrm>
            <a:prstGeom prst="rect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Shape 5533"/>
            <p:cNvSpPr/>
            <p:nvPr/>
          </p:nvSpPr>
          <p:spPr>
            <a:xfrm>
              <a:off x="296087" y="4679669"/>
              <a:ext cx="8691372" cy="515698"/>
            </a:xfrm>
            <a:custGeom>
              <a:avLst/>
              <a:gdLst/>
              <a:ahLst/>
              <a:cxnLst/>
              <a:rect l="0" t="0" r="0" b="0"/>
              <a:pathLst>
                <a:path w="8691372" h="560832">
                  <a:moveTo>
                    <a:pt x="93472" y="0"/>
                  </a:moveTo>
                  <a:lnTo>
                    <a:pt x="8597900" y="0"/>
                  </a:lnTo>
                  <a:cubicBezTo>
                    <a:pt x="8649462" y="0"/>
                    <a:pt x="8691372" y="41910"/>
                    <a:pt x="8691372" y="93472"/>
                  </a:cubicBezTo>
                  <a:lnTo>
                    <a:pt x="8691372" y="467360"/>
                  </a:lnTo>
                  <a:cubicBezTo>
                    <a:pt x="8691372" y="518922"/>
                    <a:pt x="8649462" y="560832"/>
                    <a:pt x="8597900" y="560832"/>
                  </a:cubicBezTo>
                  <a:lnTo>
                    <a:pt x="93472" y="560832"/>
                  </a:lnTo>
                  <a:cubicBezTo>
                    <a:pt x="41847" y="560832"/>
                    <a:pt x="0" y="518922"/>
                    <a:pt x="0" y="467360"/>
                  </a:cubicBezTo>
                  <a:lnTo>
                    <a:pt x="0" y="93472"/>
                  </a:lnTo>
                  <a:cubicBezTo>
                    <a:pt x="0" y="41910"/>
                    <a:pt x="41847" y="0"/>
                    <a:pt x="93472" y="0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0" cap="flat">
              <a:solidFill>
                <a:schemeClr val="bg1"/>
              </a:solidFill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CE6F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Shape 5534"/>
            <p:cNvSpPr/>
            <p:nvPr/>
          </p:nvSpPr>
          <p:spPr>
            <a:xfrm>
              <a:off x="304800" y="4671061"/>
              <a:ext cx="8691372" cy="560832"/>
            </a:xfrm>
            <a:custGeom>
              <a:avLst/>
              <a:gdLst/>
              <a:ahLst/>
              <a:cxnLst/>
              <a:rect l="0" t="0" r="0" b="0"/>
              <a:pathLst>
                <a:path w="8691372" h="560832">
                  <a:moveTo>
                    <a:pt x="0" y="93472"/>
                  </a:moveTo>
                  <a:cubicBezTo>
                    <a:pt x="0" y="41910"/>
                    <a:pt x="41847" y="0"/>
                    <a:pt x="93472" y="0"/>
                  </a:cubicBezTo>
                  <a:lnTo>
                    <a:pt x="8597900" y="0"/>
                  </a:lnTo>
                  <a:cubicBezTo>
                    <a:pt x="8649462" y="0"/>
                    <a:pt x="8691372" y="41910"/>
                    <a:pt x="8691372" y="93472"/>
                  </a:cubicBezTo>
                  <a:lnTo>
                    <a:pt x="8691372" y="467360"/>
                  </a:lnTo>
                  <a:cubicBezTo>
                    <a:pt x="8691372" y="518922"/>
                    <a:pt x="8649462" y="560832"/>
                    <a:pt x="8597900" y="560832"/>
                  </a:cubicBezTo>
                  <a:lnTo>
                    <a:pt x="93472" y="560832"/>
                  </a:lnTo>
                  <a:cubicBezTo>
                    <a:pt x="41847" y="560832"/>
                    <a:pt x="0" y="518922"/>
                    <a:pt x="0" y="467360"/>
                  </a:cubicBezTo>
                  <a:close/>
                </a:path>
              </a:pathLst>
            </a:custGeom>
            <a:ln w="12192" cap="flat">
              <a:solidFill>
                <a:schemeClr val="accent1">
                  <a:lumMod val="20000"/>
                  <a:lumOff val="80000"/>
                </a:schemeClr>
              </a:solidFill>
              <a:miter lim="101600"/>
            </a:ln>
          </p:spPr>
          <p:style>
            <a:lnRef idx="1">
              <a:srgbClr val="A6A6A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Rectangle 5535"/>
            <p:cNvSpPr/>
            <p:nvPr/>
          </p:nvSpPr>
          <p:spPr>
            <a:xfrm>
              <a:off x="383743" y="4828698"/>
              <a:ext cx="214448" cy="166524"/>
            </a:xfrm>
            <a:prstGeom prst="rect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3.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Rectangle 5536"/>
            <p:cNvSpPr/>
            <p:nvPr/>
          </p:nvSpPr>
          <p:spPr>
            <a:xfrm>
              <a:off x="626568" y="4831499"/>
              <a:ext cx="7856109" cy="162867"/>
            </a:xfrm>
            <a:prstGeom prst="rect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Вычитаются средства, направляемые на выплаты медицинским организациям за достижение показателей </a:t>
              </a:r>
              <a:endPara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Rectangle 5537"/>
            <p:cNvSpPr/>
            <p:nvPr/>
          </p:nvSpPr>
          <p:spPr>
            <a:xfrm>
              <a:off x="383743" y="4976228"/>
              <a:ext cx="5601857" cy="162866"/>
            </a:xfrm>
            <a:prstGeom prst="rect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результативности деятельности медицинских организаций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Shape 5538"/>
            <p:cNvSpPr/>
            <p:nvPr/>
          </p:nvSpPr>
          <p:spPr>
            <a:xfrm>
              <a:off x="304800" y="5340097"/>
              <a:ext cx="8692896" cy="519684"/>
            </a:xfrm>
            <a:custGeom>
              <a:avLst/>
              <a:gdLst/>
              <a:ahLst/>
              <a:cxnLst/>
              <a:rect l="0" t="0" r="0" b="0"/>
              <a:pathLst>
                <a:path w="8692896" h="519684">
                  <a:moveTo>
                    <a:pt x="86614" y="0"/>
                  </a:moveTo>
                  <a:lnTo>
                    <a:pt x="8606282" y="0"/>
                  </a:lnTo>
                  <a:cubicBezTo>
                    <a:pt x="8654161" y="0"/>
                    <a:pt x="8692896" y="38735"/>
                    <a:pt x="8692896" y="86614"/>
                  </a:cubicBezTo>
                  <a:lnTo>
                    <a:pt x="8692896" y="433070"/>
                  </a:lnTo>
                  <a:cubicBezTo>
                    <a:pt x="8692896" y="480898"/>
                    <a:pt x="8654161" y="519684"/>
                    <a:pt x="8606282" y="519684"/>
                  </a:cubicBezTo>
                  <a:lnTo>
                    <a:pt x="86614" y="519684"/>
                  </a:lnTo>
                  <a:cubicBezTo>
                    <a:pt x="38773" y="519684"/>
                    <a:pt x="0" y="480898"/>
                    <a:pt x="0" y="433070"/>
                  </a:cubicBezTo>
                  <a:lnTo>
                    <a:pt x="0" y="86614"/>
                  </a:lnTo>
                  <a:cubicBezTo>
                    <a:pt x="0" y="38735"/>
                    <a:pt x="38773" y="0"/>
                    <a:pt x="86614" y="0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0" cap="flat">
              <a:solidFill>
                <a:schemeClr val="accent1">
                  <a:lumMod val="20000"/>
                  <a:lumOff val="80000"/>
                </a:schemeClr>
              </a:solidFill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CE6F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Shape 5539"/>
            <p:cNvSpPr/>
            <p:nvPr/>
          </p:nvSpPr>
          <p:spPr>
            <a:xfrm>
              <a:off x="304800" y="5340097"/>
              <a:ext cx="8692896" cy="519684"/>
            </a:xfrm>
            <a:custGeom>
              <a:avLst/>
              <a:gdLst/>
              <a:ahLst/>
              <a:cxnLst/>
              <a:rect l="0" t="0" r="0" b="0"/>
              <a:pathLst>
                <a:path w="8692896" h="519684">
                  <a:moveTo>
                    <a:pt x="0" y="86614"/>
                  </a:moveTo>
                  <a:cubicBezTo>
                    <a:pt x="0" y="38735"/>
                    <a:pt x="38773" y="0"/>
                    <a:pt x="86614" y="0"/>
                  </a:cubicBezTo>
                  <a:lnTo>
                    <a:pt x="8606282" y="0"/>
                  </a:lnTo>
                  <a:cubicBezTo>
                    <a:pt x="8654161" y="0"/>
                    <a:pt x="8692896" y="38735"/>
                    <a:pt x="8692896" y="86614"/>
                  </a:cubicBezTo>
                  <a:lnTo>
                    <a:pt x="8692896" y="433070"/>
                  </a:lnTo>
                  <a:cubicBezTo>
                    <a:pt x="8692896" y="480898"/>
                    <a:pt x="8654161" y="519684"/>
                    <a:pt x="8606282" y="519684"/>
                  </a:cubicBezTo>
                  <a:lnTo>
                    <a:pt x="86614" y="519684"/>
                  </a:lnTo>
                  <a:cubicBezTo>
                    <a:pt x="38773" y="519684"/>
                    <a:pt x="0" y="480898"/>
                    <a:pt x="0" y="433070"/>
                  </a:cubicBezTo>
                  <a:close/>
                </a:path>
              </a:pathLst>
            </a:custGeom>
            <a:ln w="12192" cap="flat">
              <a:solidFill>
                <a:schemeClr val="accent1">
                  <a:lumMod val="20000"/>
                  <a:lumOff val="80000"/>
                </a:schemeClr>
              </a:solidFill>
              <a:miter lim="101600"/>
            </a:ln>
          </p:spPr>
          <p:style>
            <a:lnRef idx="1">
              <a:srgbClr val="A6A6A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Rectangle 68201"/>
            <p:cNvSpPr/>
            <p:nvPr/>
          </p:nvSpPr>
          <p:spPr>
            <a:xfrm>
              <a:off x="381610" y="5477414"/>
              <a:ext cx="107021" cy="166524"/>
            </a:xfrm>
            <a:prstGeom prst="rect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4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Rectangle 68202"/>
            <p:cNvSpPr/>
            <p:nvPr/>
          </p:nvSpPr>
          <p:spPr>
            <a:xfrm>
              <a:off x="462382" y="5477414"/>
              <a:ext cx="214448" cy="16652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.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Rectangle 5541"/>
            <p:cNvSpPr/>
            <p:nvPr/>
          </p:nvSpPr>
          <p:spPr>
            <a:xfrm>
              <a:off x="619354" y="5480164"/>
              <a:ext cx="8097568" cy="162866"/>
            </a:xfrm>
            <a:prstGeom prst="rect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Рассчитывается размер базового подушевого норматива финансирования на прикрепившихся лиц с учетом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Rectangle 5542"/>
            <p:cNvSpPr/>
            <p:nvPr/>
          </p:nvSpPr>
          <p:spPr>
            <a:xfrm>
              <a:off x="381610" y="5624893"/>
              <a:ext cx="3171579" cy="162866"/>
            </a:xfrm>
            <a:prstGeom prst="rect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численности застрахованных лиц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Shape 5543"/>
            <p:cNvSpPr/>
            <p:nvPr/>
          </p:nvSpPr>
          <p:spPr>
            <a:xfrm>
              <a:off x="2846451" y="2817878"/>
              <a:ext cx="5992749" cy="454182"/>
            </a:xfrm>
            <a:custGeom>
              <a:avLst/>
              <a:gdLst/>
              <a:ahLst/>
              <a:cxnLst/>
              <a:rect l="0" t="0" r="0" b="0"/>
              <a:pathLst>
                <a:path w="5992749" h="426720">
                  <a:moveTo>
                    <a:pt x="492125" y="0"/>
                  </a:moveTo>
                  <a:lnTo>
                    <a:pt x="1349629" y="0"/>
                  </a:lnTo>
                  <a:lnTo>
                    <a:pt x="2742565" y="0"/>
                  </a:lnTo>
                  <a:lnTo>
                    <a:pt x="5921629" y="0"/>
                  </a:lnTo>
                  <a:cubicBezTo>
                    <a:pt x="5960872" y="0"/>
                    <a:pt x="5992749" y="31877"/>
                    <a:pt x="5992749" y="71120"/>
                  </a:cubicBezTo>
                  <a:lnTo>
                    <a:pt x="5992749" y="248920"/>
                  </a:lnTo>
                  <a:lnTo>
                    <a:pt x="5992749" y="355600"/>
                  </a:lnTo>
                  <a:cubicBezTo>
                    <a:pt x="5992749" y="394843"/>
                    <a:pt x="5960872" y="426720"/>
                    <a:pt x="5921629" y="426720"/>
                  </a:cubicBezTo>
                  <a:lnTo>
                    <a:pt x="2742565" y="426720"/>
                  </a:lnTo>
                  <a:lnTo>
                    <a:pt x="1349629" y="426720"/>
                  </a:lnTo>
                  <a:lnTo>
                    <a:pt x="492125" y="426720"/>
                  </a:lnTo>
                  <a:cubicBezTo>
                    <a:pt x="452882" y="426720"/>
                    <a:pt x="421005" y="394843"/>
                    <a:pt x="421005" y="355600"/>
                  </a:cubicBezTo>
                  <a:lnTo>
                    <a:pt x="0" y="313817"/>
                  </a:lnTo>
                  <a:lnTo>
                    <a:pt x="421005" y="248920"/>
                  </a:lnTo>
                  <a:lnTo>
                    <a:pt x="421005" y="71120"/>
                  </a:lnTo>
                  <a:cubicBezTo>
                    <a:pt x="421005" y="31877"/>
                    <a:pt x="452882" y="0"/>
                    <a:pt x="492125" y="0"/>
                  </a:cubicBezTo>
                  <a:close/>
                </a:path>
              </a:pathLst>
            </a:custGeom>
            <a:ln w="0" cap="flat">
              <a:solidFill>
                <a:schemeClr val="accent1">
                  <a:lumMod val="20000"/>
                  <a:lumOff val="80000"/>
                </a:schemeClr>
              </a:solidFill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D429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6" name="Прямоугольник 65"/>
          <p:cNvSpPr/>
          <p:nvPr/>
        </p:nvSpPr>
        <p:spPr>
          <a:xfrm>
            <a:off x="4676364" y="2434242"/>
            <a:ext cx="546941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</a:t>
            </a:r>
            <a:r>
              <a:rPr lang="ru-RU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МРТ, УЗИ сердечно-сосудистой системы, эндоскопические диагностические исследования, молекулярно-генетические исследования и патолого-анатомических исследования </a:t>
            </a:r>
            <a:r>
              <a:rPr lang="ru-RU" sz="1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биопсийного</a:t>
            </a:r>
            <a:r>
              <a:rPr lang="ru-RU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(операционного материала)</a:t>
            </a:r>
            <a:endParaRPr lang="ru-RU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7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9490"/>
          <p:cNvGrpSpPr/>
          <p:nvPr/>
        </p:nvGrpSpPr>
        <p:grpSpPr>
          <a:xfrm>
            <a:off x="912685" y="476182"/>
            <a:ext cx="11544966" cy="5455588"/>
            <a:chOff x="245221" y="882397"/>
            <a:chExt cx="11084079" cy="4892243"/>
          </a:xfrm>
        </p:grpSpPr>
        <p:sp>
          <p:nvSpPr>
            <p:cNvPr id="9" name="Rectangle 5572"/>
            <p:cNvSpPr/>
            <p:nvPr/>
          </p:nvSpPr>
          <p:spPr>
            <a:xfrm>
              <a:off x="245221" y="882397"/>
              <a:ext cx="9748867" cy="21421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Новеллы расчета базового подушевого норматива финансирования </a:t>
              </a:r>
              <a:r>
                <a:rPr lang="ru-RU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отдельных медицинских </a:t>
              </a:r>
              <a:r>
                <a:rPr lang="ru-RU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организаций </a:t>
              </a:r>
              <a:endPara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b="1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 </a:t>
              </a:r>
              <a:endPara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Shape 86118"/>
            <p:cNvSpPr/>
            <p:nvPr/>
          </p:nvSpPr>
          <p:spPr>
            <a:xfrm>
              <a:off x="384048" y="1451909"/>
              <a:ext cx="8741156" cy="422646"/>
            </a:xfrm>
            <a:custGeom>
              <a:avLst/>
              <a:gdLst/>
              <a:ahLst/>
              <a:cxnLst/>
              <a:rect l="0" t="0" r="0" b="0"/>
              <a:pathLst>
                <a:path w="9144000" h="231648">
                  <a:moveTo>
                    <a:pt x="0" y="0"/>
                  </a:moveTo>
                  <a:lnTo>
                    <a:pt x="9144000" y="0"/>
                  </a:lnTo>
                  <a:lnTo>
                    <a:pt x="9144000" y="231648"/>
                  </a:lnTo>
                  <a:lnTo>
                    <a:pt x="0" y="2316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D429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" name="Rectangle 5577"/>
            <p:cNvSpPr/>
            <p:nvPr/>
          </p:nvSpPr>
          <p:spPr>
            <a:xfrm>
              <a:off x="452018" y="1554845"/>
              <a:ext cx="10547706" cy="34179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Размер БАЗОВОГО подушевого норматива финансирования на прикрепившихся лиц с учетом численности застрахованных лиц  </a:t>
              </a:r>
              <a:endPara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5579"/>
            <p:cNvSpPr/>
            <p:nvPr/>
          </p:nvSpPr>
          <p:spPr>
            <a:xfrm>
              <a:off x="1324102" y="2776480"/>
              <a:ext cx="1343646" cy="18923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FFFF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Базовый ПНФ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6" name="Shape 86119"/>
            <p:cNvSpPr/>
            <p:nvPr/>
          </p:nvSpPr>
          <p:spPr>
            <a:xfrm>
              <a:off x="4980051" y="3030602"/>
              <a:ext cx="3956050" cy="415925"/>
            </a:xfrm>
            <a:custGeom>
              <a:avLst/>
              <a:gdLst/>
              <a:ahLst/>
              <a:cxnLst/>
              <a:rect l="0" t="0" r="0" b="0"/>
              <a:pathLst>
                <a:path w="3956050" h="415925">
                  <a:moveTo>
                    <a:pt x="0" y="0"/>
                  </a:moveTo>
                  <a:lnTo>
                    <a:pt x="3956050" y="0"/>
                  </a:lnTo>
                  <a:lnTo>
                    <a:pt x="3956050" y="415925"/>
                  </a:lnTo>
                  <a:lnTo>
                    <a:pt x="0" y="415925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D429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7" name="Rectangle 5581"/>
            <p:cNvSpPr/>
            <p:nvPr/>
          </p:nvSpPr>
          <p:spPr>
            <a:xfrm>
              <a:off x="5534279" y="3182052"/>
              <a:ext cx="3790219" cy="18961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FFFF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Городские поликлиники, больницы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8" name="Shape 86120"/>
            <p:cNvSpPr/>
            <p:nvPr/>
          </p:nvSpPr>
          <p:spPr>
            <a:xfrm>
              <a:off x="388938" y="3024188"/>
              <a:ext cx="3775075" cy="417513"/>
            </a:xfrm>
            <a:custGeom>
              <a:avLst/>
              <a:gdLst/>
              <a:ahLst/>
              <a:cxnLst/>
              <a:rect l="0" t="0" r="0" b="0"/>
              <a:pathLst>
                <a:path w="3775075" h="417513">
                  <a:moveTo>
                    <a:pt x="0" y="0"/>
                  </a:moveTo>
                  <a:lnTo>
                    <a:pt x="3775075" y="0"/>
                  </a:lnTo>
                  <a:lnTo>
                    <a:pt x="3775075" y="417513"/>
                  </a:lnTo>
                  <a:lnTo>
                    <a:pt x="0" y="41751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D429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9" name="Rectangle 5583"/>
            <p:cNvSpPr/>
            <p:nvPr/>
          </p:nvSpPr>
          <p:spPr>
            <a:xfrm>
              <a:off x="759257" y="3176784"/>
              <a:ext cx="4042693" cy="18923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FFFF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ЦРБ, районные участковые больницы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0" name="Shape 5586"/>
            <p:cNvSpPr/>
            <p:nvPr/>
          </p:nvSpPr>
          <p:spPr>
            <a:xfrm>
              <a:off x="1735328" y="2338872"/>
              <a:ext cx="1097841" cy="0"/>
            </a:xfrm>
            <a:custGeom>
              <a:avLst/>
              <a:gdLst/>
              <a:ahLst/>
              <a:cxnLst/>
              <a:rect l="0" t="0" r="0" b="0"/>
              <a:pathLst>
                <a:path w="1097841">
                  <a:moveTo>
                    <a:pt x="0" y="0"/>
                  </a:moveTo>
                  <a:lnTo>
                    <a:pt x="1097841" y="0"/>
                  </a:lnTo>
                </a:path>
              </a:pathLst>
            </a:custGeom>
            <a:ln w="8459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1" name="Rectangle 5587"/>
            <p:cNvSpPr/>
            <p:nvPr/>
          </p:nvSpPr>
          <p:spPr>
            <a:xfrm>
              <a:off x="2287205" y="2249975"/>
              <a:ext cx="552582" cy="1178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75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ПНФ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2" name="Rectangle 5588"/>
            <p:cNvSpPr/>
            <p:nvPr/>
          </p:nvSpPr>
          <p:spPr>
            <a:xfrm>
              <a:off x="922728" y="2358248"/>
              <a:ext cx="442885" cy="1178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75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БАЗ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3" name="Rectangle 5589"/>
            <p:cNvSpPr/>
            <p:nvPr/>
          </p:nvSpPr>
          <p:spPr>
            <a:xfrm>
              <a:off x="1986734" y="2491935"/>
              <a:ext cx="123407" cy="1178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aseline="-25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З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4" name="Rectangle 5590"/>
            <p:cNvSpPr/>
            <p:nvPr/>
          </p:nvSpPr>
          <p:spPr>
            <a:xfrm>
              <a:off x="1827592" y="2156599"/>
              <a:ext cx="594931" cy="2037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35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ОС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5" name="Rectangle 12033"/>
            <p:cNvSpPr/>
            <p:nvPr/>
          </p:nvSpPr>
          <p:spPr>
            <a:xfrm>
              <a:off x="1612799" y="2264878"/>
              <a:ext cx="141885" cy="2037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35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6" name="Rectangle 12034"/>
            <p:cNvSpPr/>
            <p:nvPr/>
          </p:nvSpPr>
          <p:spPr>
            <a:xfrm>
              <a:off x="2847470" y="2264878"/>
              <a:ext cx="141885" cy="2037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35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)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7" name="Rectangle 12032"/>
            <p:cNvSpPr/>
            <p:nvPr/>
          </p:nvSpPr>
          <p:spPr>
            <a:xfrm>
              <a:off x="437717" y="2264878"/>
              <a:ext cx="617816" cy="2037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35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ПН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8" name="Rectangle 12035"/>
            <p:cNvSpPr/>
            <p:nvPr/>
          </p:nvSpPr>
          <p:spPr>
            <a:xfrm>
              <a:off x="1755647" y="2398551"/>
              <a:ext cx="276952" cy="2037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35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Ч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9" name="Rectangle 12036"/>
            <p:cNvSpPr/>
            <p:nvPr/>
          </p:nvSpPr>
          <p:spPr>
            <a:xfrm>
              <a:off x="2370740" y="2398551"/>
              <a:ext cx="580747" cy="2037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35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КД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0" name="Rectangle 5593"/>
            <p:cNvSpPr/>
            <p:nvPr/>
          </p:nvSpPr>
          <p:spPr>
            <a:xfrm>
              <a:off x="1364572" y="2264878"/>
              <a:ext cx="233918" cy="20454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=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1" name="Rectangle 5594"/>
            <p:cNvSpPr/>
            <p:nvPr/>
          </p:nvSpPr>
          <p:spPr>
            <a:xfrm>
              <a:off x="2147535" y="2398551"/>
              <a:ext cx="233918" cy="20454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350">
                  <a:solidFill>
                    <a:srgbClr val="000000"/>
                  </a:solidFill>
                  <a:effectLst/>
                  <a:latin typeface="Segoe UI Symbol" panose="020B0502040204020203" pitchFamily="34" charset="0"/>
                  <a:ea typeface="Segoe UI Symbol" panose="020B0502040204020203" pitchFamily="34" charset="0"/>
                  <a:cs typeface="Segoe UI Symbol" panose="020B0502040204020203" pitchFamily="34" charset="0"/>
                </a:rPr>
                <a:t>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2" name="Shape 5595"/>
            <p:cNvSpPr/>
            <p:nvPr/>
          </p:nvSpPr>
          <p:spPr>
            <a:xfrm>
              <a:off x="384048" y="2106169"/>
              <a:ext cx="2636520" cy="493776"/>
            </a:xfrm>
            <a:custGeom>
              <a:avLst/>
              <a:gdLst/>
              <a:ahLst/>
              <a:cxnLst/>
              <a:rect l="0" t="0" r="0" b="0"/>
              <a:pathLst>
                <a:path w="2636520" h="493776">
                  <a:moveTo>
                    <a:pt x="0" y="493776"/>
                  </a:moveTo>
                  <a:lnTo>
                    <a:pt x="2636520" y="493776"/>
                  </a:lnTo>
                  <a:lnTo>
                    <a:pt x="2636520" y="0"/>
                  </a:lnTo>
                  <a:lnTo>
                    <a:pt x="0" y="0"/>
                  </a:lnTo>
                  <a:close/>
                </a:path>
              </a:pathLst>
            </a:custGeom>
            <a:ln w="9144" cap="flat">
              <a:miter lim="127000"/>
            </a:ln>
          </p:spPr>
          <p:style>
            <a:lnRef idx="1">
              <a:srgbClr val="FFFFF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3" name="Shape 86121"/>
            <p:cNvSpPr/>
            <p:nvPr/>
          </p:nvSpPr>
          <p:spPr>
            <a:xfrm>
              <a:off x="3529584" y="2706625"/>
              <a:ext cx="2132076" cy="230124"/>
            </a:xfrm>
            <a:custGeom>
              <a:avLst/>
              <a:gdLst/>
              <a:ahLst/>
              <a:cxnLst/>
              <a:rect l="0" t="0" r="0" b="0"/>
              <a:pathLst>
                <a:path w="2132076" h="230124">
                  <a:moveTo>
                    <a:pt x="0" y="0"/>
                  </a:moveTo>
                  <a:lnTo>
                    <a:pt x="2132076" y="0"/>
                  </a:lnTo>
                  <a:lnTo>
                    <a:pt x="2132076" y="230124"/>
                  </a:lnTo>
                  <a:lnTo>
                    <a:pt x="0" y="23012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9B27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4" name="Rectangle 5598"/>
            <p:cNvSpPr/>
            <p:nvPr/>
          </p:nvSpPr>
          <p:spPr>
            <a:xfrm>
              <a:off x="3979799" y="2778130"/>
              <a:ext cx="1644592" cy="14192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00" b="1">
                  <a:solidFill>
                    <a:srgbClr val="FFFF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ВЗРОСЛОЕ НАСЕЛЕНИЕ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5" name="Shape 86122"/>
            <p:cNvSpPr/>
            <p:nvPr/>
          </p:nvSpPr>
          <p:spPr>
            <a:xfrm>
              <a:off x="388620" y="2695957"/>
              <a:ext cx="2987040" cy="275844"/>
            </a:xfrm>
            <a:custGeom>
              <a:avLst/>
              <a:gdLst/>
              <a:ahLst/>
              <a:cxnLst/>
              <a:rect l="0" t="0" r="0" b="0"/>
              <a:pathLst>
                <a:path w="2987040" h="275844">
                  <a:moveTo>
                    <a:pt x="0" y="0"/>
                  </a:moveTo>
                  <a:lnTo>
                    <a:pt x="2987040" y="0"/>
                  </a:lnTo>
                  <a:lnTo>
                    <a:pt x="2987040" y="275844"/>
                  </a:lnTo>
                  <a:lnTo>
                    <a:pt x="0" y="2758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D429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6" name="Rectangle 5600"/>
            <p:cNvSpPr/>
            <p:nvPr/>
          </p:nvSpPr>
          <p:spPr>
            <a:xfrm>
              <a:off x="1377442" y="2776480"/>
              <a:ext cx="1343645" cy="18923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FFFF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Базовый ПНФ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pic>
          <p:nvPicPr>
            <p:cNvPr id="37" name="Picture 5602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5768340" y="2706625"/>
              <a:ext cx="3171445" cy="316992"/>
            </a:xfrm>
            <a:prstGeom prst="rect">
              <a:avLst/>
            </a:prstGeom>
          </p:spPr>
        </p:pic>
        <p:sp>
          <p:nvSpPr>
            <p:cNvPr id="38" name="Shape 86123"/>
            <p:cNvSpPr/>
            <p:nvPr/>
          </p:nvSpPr>
          <p:spPr>
            <a:xfrm>
              <a:off x="388620" y="2695957"/>
              <a:ext cx="2953512" cy="275844"/>
            </a:xfrm>
            <a:custGeom>
              <a:avLst/>
              <a:gdLst/>
              <a:ahLst/>
              <a:cxnLst/>
              <a:rect l="0" t="0" r="0" b="0"/>
              <a:pathLst>
                <a:path w="2953512" h="275844">
                  <a:moveTo>
                    <a:pt x="0" y="0"/>
                  </a:moveTo>
                  <a:lnTo>
                    <a:pt x="2953512" y="0"/>
                  </a:lnTo>
                  <a:lnTo>
                    <a:pt x="2953512" y="275844"/>
                  </a:lnTo>
                  <a:lnTo>
                    <a:pt x="0" y="2758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D429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9" name="Rectangle 5604"/>
            <p:cNvSpPr/>
            <p:nvPr/>
          </p:nvSpPr>
          <p:spPr>
            <a:xfrm>
              <a:off x="1360678" y="2776480"/>
              <a:ext cx="1343645" cy="18923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 dirty="0">
                  <a:solidFill>
                    <a:srgbClr val="FFFF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Базовый ПНФ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0" name="Shape 5605"/>
            <p:cNvSpPr/>
            <p:nvPr/>
          </p:nvSpPr>
          <p:spPr>
            <a:xfrm>
              <a:off x="2276856" y="3441193"/>
              <a:ext cx="0" cy="246126"/>
            </a:xfrm>
            <a:custGeom>
              <a:avLst/>
              <a:gdLst/>
              <a:ahLst/>
              <a:cxnLst/>
              <a:rect l="0" t="0" r="0" b="0"/>
              <a:pathLst>
                <a:path h="246126">
                  <a:moveTo>
                    <a:pt x="0" y="0"/>
                  </a:moveTo>
                  <a:lnTo>
                    <a:pt x="0" y="246126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4A7EBB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1" name="Shape 5606"/>
            <p:cNvSpPr/>
            <p:nvPr/>
          </p:nvSpPr>
          <p:spPr>
            <a:xfrm>
              <a:off x="6949440" y="3448813"/>
              <a:ext cx="0" cy="239649"/>
            </a:xfrm>
            <a:custGeom>
              <a:avLst/>
              <a:gdLst/>
              <a:ahLst/>
              <a:cxnLst/>
              <a:rect l="0" t="0" r="0" b="0"/>
              <a:pathLst>
                <a:path h="239649">
                  <a:moveTo>
                    <a:pt x="0" y="0"/>
                  </a:moveTo>
                  <a:lnTo>
                    <a:pt x="0" y="239649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4A7EBB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2" name="Shape 5607"/>
            <p:cNvSpPr/>
            <p:nvPr/>
          </p:nvSpPr>
          <p:spPr>
            <a:xfrm>
              <a:off x="2276856" y="3688081"/>
              <a:ext cx="4675125" cy="0"/>
            </a:xfrm>
            <a:custGeom>
              <a:avLst/>
              <a:gdLst/>
              <a:ahLst/>
              <a:cxnLst/>
              <a:rect l="0" t="0" r="0" b="0"/>
              <a:pathLst>
                <a:path w="4675125">
                  <a:moveTo>
                    <a:pt x="0" y="0"/>
                  </a:moveTo>
                  <a:lnTo>
                    <a:pt x="4675125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4A7EBB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3" name="Rectangle 5608"/>
            <p:cNvSpPr/>
            <p:nvPr/>
          </p:nvSpPr>
          <p:spPr>
            <a:xfrm>
              <a:off x="3621024" y="3544385"/>
              <a:ext cx="1094780" cy="28422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800" b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ЕДИНЫЙ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4" name="Rectangle 5609"/>
            <p:cNvSpPr/>
            <p:nvPr/>
          </p:nvSpPr>
          <p:spPr>
            <a:xfrm>
              <a:off x="4576826" y="3544385"/>
              <a:ext cx="1459626" cy="28422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800" b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БАЗОВЫЙ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5" name="Rectangle 5610"/>
            <p:cNvSpPr/>
            <p:nvPr/>
          </p:nvSpPr>
          <p:spPr>
            <a:xfrm>
              <a:off x="3621024" y="3819152"/>
              <a:ext cx="547268" cy="28384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800" b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ПНФ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6" name="Shape 86124"/>
            <p:cNvSpPr/>
            <p:nvPr/>
          </p:nvSpPr>
          <p:spPr>
            <a:xfrm>
              <a:off x="388620" y="3823717"/>
              <a:ext cx="3774948" cy="659892"/>
            </a:xfrm>
            <a:custGeom>
              <a:avLst/>
              <a:gdLst/>
              <a:ahLst/>
              <a:cxnLst/>
              <a:rect l="0" t="0" r="0" b="0"/>
              <a:pathLst>
                <a:path w="3774948" h="659892">
                  <a:moveTo>
                    <a:pt x="0" y="0"/>
                  </a:moveTo>
                  <a:lnTo>
                    <a:pt x="3774948" y="0"/>
                  </a:lnTo>
                  <a:lnTo>
                    <a:pt x="3774948" y="659892"/>
                  </a:lnTo>
                  <a:lnTo>
                    <a:pt x="0" y="659892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9B27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7" name="Rectangle 5612"/>
            <p:cNvSpPr/>
            <p:nvPr/>
          </p:nvSpPr>
          <p:spPr>
            <a:xfrm>
              <a:off x="1769999" y="3905510"/>
              <a:ext cx="1343645" cy="18923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FFFF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Базовый ПНФ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8" name="Rectangle 5613"/>
            <p:cNvSpPr/>
            <p:nvPr/>
          </p:nvSpPr>
          <p:spPr>
            <a:xfrm>
              <a:off x="480365" y="4077161"/>
              <a:ext cx="4799261" cy="1305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850" b="1">
                  <a:solidFill>
                    <a:srgbClr val="FFFF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Федеральные медицинские организации и  негосударственные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9" name="Rectangle 5614"/>
            <p:cNvSpPr/>
            <p:nvPr/>
          </p:nvSpPr>
          <p:spPr>
            <a:xfrm>
              <a:off x="480365" y="4203654"/>
              <a:ext cx="4386400" cy="1305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850" b="1">
                  <a:solidFill>
                    <a:srgbClr val="FFFF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медицинские организации, являющиеся единственными в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0" name="Rectangle 5615"/>
            <p:cNvSpPr/>
            <p:nvPr/>
          </p:nvSpPr>
          <p:spPr>
            <a:xfrm>
              <a:off x="480365" y="4328622"/>
              <a:ext cx="1427140" cy="1305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850" b="1">
                  <a:solidFill>
                    <a:srgbClr val="FFFF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населенном пункте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1" name="Rectangle 5616"/>
            <p:cNvSpPr/>
            <p:nvPr/>
          </p:nvSpPr>
          <p:spPr>
            <a:xfrm>
              <a:off x="4431792" y="3107198"/>
              <a:ext cx="364846" cy="56769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3600" b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=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2" name="Shape 86125"/>
            <p:cNvSpPr/>
            <p:nvPr/>
          </p:nvSpPr>
          <p:spPr>
            <a:xfrm>
              <a:off x="4988052" y="3870961"/>
              <a:ext cx="3956304" cy="531876"/>
            </a:xfrm>
            <a:custGeom>
              <a:avLst/>
              <a:gdLst/>
              <a:ahLst/>
              <a:cxnLst/>
              <a:rect l="0" t="0" r="0" b="0"/>
              <a:pathLst>
                <a:path w="3956304" h="531876">
                  <a:moveTo>
                    <a:pt x="0" y="0"/>
                  </a:moveTo>
                  <a:lnTo>
                    <a:pt x="3956304" y="0"/>
                  </a:lnTo>
                  <a:lnTo>
                    <a:pt x="3956304" y="531876"/>
                  </a:lnTo>
                  <a:lnTo>
                    <a:pt x="0" y="531876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D429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3" name="Rectangle 5618"/>
            <p:cNvSpPr/>
            <p:nvPr/>
          </p:nvSpPr>
          <p:spPr>
            <a:xfrm>
              <a:off x="6461125" y="3951484"/>
              <a:ext cx="1343645" cy="18923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FFFF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Базовый ПНФ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4" name="Rectangle 5619"/>
            <p:cNvSpPr/>
            <p:nvPr/>
          </p:nvSpPr>
          <p:spPr>
            <a:xfrm>
              <a:off x="5080127" y="4123135"/>
              <a:ext cx="4802197" cy="1305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850" b="1">
                  <a:solidFill>
                    <a:srgbClr val="FFFF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Медицинские организации, расположенные в крупных городах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5" name="Rectangle 5620"/>
            <p:cNvSpPr/>
            <p:nvPr/>
          </p:nvSpPr>
          <p:spPr>
            <a:xfrm>
              <a:off x="5080127" y="4249628"/>
              <a:ext cx="2184164" cy="1305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850" b="1">
                  <a:solidFill>
                    <a:srgbClr val="FFFF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соответствующего субъекта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6" name="Shape 5621"/>
            <p:cNvSpPr/>
            <p:nvPr/>
          </p:nvSpPr>
          <p:spPr>
            <a:xfrm>
              <a:off x="4229100" y="4011169"/>
              <a:ext cx="733044" cy="341376"/>
            </a:xfrm>
            <a:custGeom>
              <a:avLst/>
              <a:gdLst/>
              <a:ahLst/>
              <a:cxnLst/>
              <a:rect l="0" t="0" r="0" b="0"/>
              <a:pathLst>
                <a:path w="733044" h="341376">
                  <a:moveTo>
                    <a:pt x="562356" y="0"/>
                  </a:moveTo>
                  <a:lnTo>
                    <a:pt x="733044" y="170688"/>
                  </a:lnTo>
                  <a:lnTo>
                    <a:pt x="562356" y="341376"/>
                  </a:lnTo>
                  <a:lnTo>
                    <a:pt x="562356" y="256032"/>
                  </a:lnTo>
                  <a:lnTo>
                    <a:pt x="0" y="256032"/>
                  </a:lnTo>
                  <a:lnTo>
                    <a:pt x="0" y="85344"/>
                  </a:lnTo>
                  <a:lnTo>
                    <a:pt x="562356" y="85344"/>
                  </a:lnTo>
                  <a:lnTo>
                    <a:pt x="562356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9B27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7" name="Rectangle 5622"/>
            <p:cNvSpPr/>
            <p:nvPr/>
          </p:nvSpPr>
          <p:spPr>
            <a:xfrm>
              <a:off x="4300728" y="3916558"/>
              <a:ext cx="818926" cy="14192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Не менее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8" name="Shape 86126"/>
            <p:cNvSpPr/>
            <p:nvPr/>
          </p:nvSpPr>
          <p:spPr>
            <a:xfrm>
              <a:off x="388620" y="4466845"/>
              <a:ext cx="8548116" cy="231648"/>
            </a:xfrm>
            <a:custGeom>
              <a:avLst/>
              <a:gdLst/>
              <a:ahLst/>
              <a:cxnLst/>
              <a:rect l="0" t="0" r="0" b="0"/>
              <a:pathLst>
                <a:path w="8548116" h="231648">
                  <a:moveTo>
                    <a:pt x="0" y="0"/>
                  </a:moveTo>
                  <a:lnTo>
                    <a:pt x="8548116" y="0"/>
                  </a:lnTo>
                  <a:lnTo>
                    <a:pt x="8548116" y="231648"/>
                  </a:lnTo>
                  <a:lnTo>
                    <a:pt x="0" y="231648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D429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9" name="Rectangle 5624"/>
            <p:cNvSpPr/>
            <p:nvPr/>
          </p:nvSpPr>
          <p:spPr>
            <a:xfrm>
              <a:off x="702259" y="4539239"/>
              <a:ext cx="10627041" cy="14192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00" b="1">
                  <a:solidFill>
                    <a:srgbClr val="FFFF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Финансовое обеспечение единственных Федеральных медицинских организаций и негосударственных медицинских организаций.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60" name="Shape 86127"/>
            <p:cNvSpPr/>
            <p:nvPr/>
          </p:nvSpPr>
          <p:spPr>
            <a:xfrm>
              <a:off x="389382" y="4845559"/>
              <a:ext cx="842772" cy="612648"/>
            </a:xfrm>
            <a:custGeom>
              <a:avLst/>
              <a:gdLst/>
              <a:ahLst/>
              <a:cxnLst/>
              <a:rect l="0" t="0" r="0" b="0"/>
              <a:pathLst>
                <a:path w="842772" h="612648">
                  <a:moveTo>
                    <a:pt x="0" y="0"/>
                  </a:moveTo>
                  <a:lnTo>
                    <a:pt x="842772" y="0"/>
                  </a:lnTo>
                  <a:lnTo>
                    <a:pt x="842772" y="612648"/>
                  </a:lnTo>
                  <a:lnTo>
                    <a:pt x="0" y="612648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D429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1" name="Shape 5626"/>
            <p:cNvSpPr/>
            <p:nvPr/>
          </p:nvSpPr>
          <p:spPr>
            <a:xfrm>
              <a:off x="389382" y="4845559"/>
              <a:ext cx="842772" cy="612648"/>
            </a:xfrm>
            <a:custGeom>
              <a:avLst/>
              <a:gdLst/>
              <a:ahLst/>
              <a:cxnLst/>
              <a:rect l="0" t="0" r="0" b="0"/>
              <a:pathLst>
                <a:path w="842772" h="612648">
                  <a:moveTo>
                    <a:pt x="0" y="612648"/>
                  </a:moveTo>
                  <a:lnTo>
                    <a:pt x="842772" y="612648"/>
                  </a:lnTo>
                  <a:lnTo>
                    <a:pt x="842772" y="0"/>
                  </a:lnTo>
                  <a:lnTo>
                    <a:pt x="0" y="0"/>
                  </a:lnTo>
                  <a:close/>
                </a:path>
              </a:pathLst>
            </a:custGeom>
            <a:ln w="25908" cap="flat">
              <a:round/>
            </a:ln>
          </p:spPr>
          <p:style>
            <a:lnRef idx="1">
              <a:srgbClr val="2D4293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2" name="Rectangle 5627"/>
            <p:cNvSpPr/>
            <p:nvPr/>
          </p:nvSpPr>
          <p:spPr>
            <a:xfrm>
              <a:off x="530047" y="5027790"/>
              <a:ext cx="852425" cy="16286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50">
                  <a:solidFill>
                    <a:srgbClr val="FFFF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Базовый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63" name="Rectangle 5628"/>
            <p:cNvSpPr/>
            <p:nvPr/>
          </p:nvSpPr>
          <p:spPr>
            <a:xfrm>
              <a:off x="688543" y="5187810"/>
              <a:ext cx="429302" cy="16286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50">
                  <a:solidFill>
                    <a:srgbClr val="FFFF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ПНФ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64" name="Shape 5631"/>
            <p:cNvSpPr/>
            <p:nvPr/>
          </p:nvSpPr>
          <p:spPr>
            <a:xfrm>
              <a:off x="1287145" y="4956049"/>
              <a:ext cx="292735" cy="297053"/>
            </a:xfrm>
            <a:custGeom>
              <a:avLst/>
              <a:gdLst/>
              <a:ahLst/>
              <a:cxnLst/>
              <a:rect l="0" t="0" r="0" b="0"/>
              <a:pathLst>
                <a:path w="292735" h="297053">
                  <a:moveTo>
                    <a:pt x="70231" y="5842"/>
                  </a:moveTo>
                  <a:lnTo>
                    <a:pt x="145415" y="78867"/>
                  </a:lnTo>
                  <a:lnTo>
                    <a:pt x="221996" y="0"/>
                  </a:lnTo>
                  <a:lnTo>
                    <a:pt x="292735" y="68707"/>
                  </a:lnTo>
                  <a:lnTo>
                    <a:pt x="216027" y="147574"/>
                  </a:lnTo>
                  <a:lnTo>
                    <a:pt x="291211" y="220472"/>
                  </a:lnTo>
                  <a:lnTo>
                    <a:pt x="222504" y="291211"/>
                  </a:lnTo>
                  <a:lnTo>
                    <a:pt x="147320" y="218313"/>
                  </a:lnTo>
                  <a:lnTo>
                    <a:pt x="70739" y="297053"/>
                  </a:lnTo>
                  <a:lnTo>
                    <a:pt x="0" y="228473"/>
                  </a:lnTo>
                  <a:lnTo>
                    <a:pt x="76708" y="149606"/>
                  </a:lnTo>
                  <a:lnTo>
                    <a:pt x="1524" y="76581"/>
                  </a:lnTo>
                  <a:close/>
                </a:path>
              </a:pathLst>
            </a:custGeom>
            <a:ln w="6350" cap="flat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5" name="Shape 86128"/>
            <p:cNvSpPr/>
            <p:nvPr/>
          </p:nvSpPr>
          <p:spPr>
            <a:xfrm>
              <a:off x="1628394" y="4845559"/>
              <a:ext cx="1228344" cy="632460"/>
            </a:xfrm>
            <a:custGeom>
              <a:avLst/>
              <a:gdLst/>
              <a:ahLst/>
              <a:cxnLst/>
              <a:rect l="0" t="0" r="0" b="0"/>
              <a:pathLst>
                <a:path w="1228344" h="632460">
                  <a:moveTo>
                    <a:pt x="0" y="0"/>
                  </a:moveTo>
                  <a:lnTo>
                    <a:pt x="1228344" y="0"/>
                  </a:lnTo>
                  <a:lnTo>
                    <a:pt x="1228344" y="632460"/>
                  </a:lnTo>
                  <a:lnTo>
                    <a:pt x="0" y="632460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D429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6" name="Shape 5633"/>
            <p:cNvSpPr/>
            <p:nvPr/>
          </p:nvSpPr>
          <p:spPr>
            <a:xfrm>
              <a:off x="1628394" y="4845559"/>
              <a:ext cx="1228344" cy="632460"/>
            </a:xfrm>
            <a:custGeom>
              <a:avLst/>
              <a:gdLst/>
              <a:ahLst/>
              <a:cxnLst/>
              <a:rect l="0" t="0" r="0" b="0"/>
              <a:pathLst>
                <a:path w="1228344" h="632460">
                  <a:moveTo>
                    <a:pt x="0" y="632460"/>
                  </a:moveTo>
                  <a:lnTo>
                    <a:pt x="1228344" y="632460"/>
                  </a:lnTo>
                  <a:lnTo>
                    <a:pt x="1228344" y="0"/>
                  </a:lnTo>
                  <a:lnTo>
                    <a:pt x="0" y="0"/>
                  </a:lnTo>
                  <a:close/>
                </a:path>
              </a:pathLst>
            </a:custGeom>
            <a:ln w="25908" cap="flat">
              <a:round/>
            </a:ln>
          </p:spPr>
          <p:style>
            <a:lnRef idx="1">
              <a:srgbClr val="2D4293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7" name="Rectangle 5634"/>
            <p:cNvSpPr/>
            <p:nvPr/>
          </p:nvSpPr>
          <p:spPr>
            <a:xfrm>
              <a:off x="1864487" y="4986845"/>
              <a:ext cx="1094537" cy="1388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00">
                  <a:solidFill>
                    <a:srgbClr val="FFFF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Численность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68" name="Rectangle 5635"/>
            <p:cNvSpPr/>
            <p:nvPr/>
          </p:nvSpPr>
          <p:spPr>
            <a:xfrm>
              <a:off x="1760855" y="5124005"/>
              <a:ext cx="1368171" cy="1388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00">
                  <a:solidFill>
                    <a:srgbClr val="FFFF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прикрепленного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69" name="Rectangle 5636"/>
            <p:cNvSpPr/>
            <p:nvPr/>
          </p:nvSpPr>
          <p:spPr>
            <a:xfrm>
              <a:off x="1763903" y="5261165"/>
              <a:ext cx="1544513" cy="1388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00">
                  <a:solidFill>
                    <a:srgbClr val="FFFF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населения к МО  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70" name="Shape 86129"/>
            <p:cNvSpPr/>
            <p:nvPr/>
          </p:nvSpPr>
          <p:spPr>
            <a:xfrm>
              <a:off x="3249930" y="4845559"/>
              <a:ext cx="979932" cy="632460"/>
            </a:xfrm>
            <a:custGeom>
              <a:avLst/>
              <a:gdLst/>
              <a:ahLst/>
              <a:cxnLst/>
              <a:rect l="0" t="0" r="0" b="0"/>
              <a:pathLst>
                <a:path w="979932" h="632460">
                  <a:moveTo>
                    <a:pt x="0" y="0"/>
                  </a:moveTo>
                  <a:lnTo>
                    <a:pt x="979932" y="0"/>
                  </a:lnTo>
                  <a:lnTo>
                    <a:pt x="979932" y="632460"/>
                  </a:lnTo>
                  <a:lnTo>
                    <a:pt x="0" y="632460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D429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1" name="Shape 5638"/>
            <p:cNvSpPr/>
            <p:nvPr/>
          </p:nvSpPr>
          <p:spPr>
            <a:xfrm>
              <a:off x="3249930" y="4845559"/>
              <a:ext cx="979932" cy="632460"/>
            </a:xfrm>
            <a:custGeom>
              <a:avLst/>
              <a:gdLst/>
              <a:ahLst/>
              <a:cxnLst/>
              <a:rect l="0" t="0" r="0" b="0"/>
              <a:pathLst>
                <a:path w="979932" h="632460">
                  <a:moveTo>
                    <a:pt x="0" y="632460"/>
                  </a:moveTo>
                  <a:lnTo>
                    <a:pt x="979932" y="632460"/>
                  </a:lnTo>
                  <a:lnTo>
                    <a:pt x="979932" y="0"/>
                  </a:lnTo>
                  <a:lnTo>
                    <a:pt x="0" y="0"/>
                  </a:lnTo>
                  <a:close/>
                </a:path>
              </a:pathLst>
            </a:custGeom>
            <a:ln w="25908" cap="flat">
              <a:round/>
            </a:ln>
          </p:spPr>
          <p:style>
            <a:lnRef idx="1">
              <a:srgbClr val="2D4293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2" name="Rectangle 5639"/>
            <p:cNvSpPr/>
            <p:nvPr/>
          </p:nvSpPr>
          <p:spPr>
            <a:xfrm>
              <a:off x="3361944" y="4918265"/>
              <a:ext cx="1094537" cy="1388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00">
                  <a:solidFill>
                    <a:srgbClr val="FFFF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Коэффициент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73" name="Rectangle 5640"/>
            <p:cNvSpPr/>
            <p:nvPr/>
          </p:nvSpPr>
          <p:spPr>
            <a:xfrm>
              <a:off x="3361944" y="5055425"/>
              <a:ext cx="1003325" cy="1388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00">
                  <a:solidFill>
                    <a:srgbClr val="FFFF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половозраст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74" name="Rectangle 5641"/>
            <p:cNvSpPr/>
            <p:nvPr/>
          </p:nvSpPr>
          <p:spPr>
            <a:xfrm>
              <a:off x="3602990" y="5192585"/>
              <a:ext cx="456057" cy="1388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00">
                  <a:solidFill>
                    <a:srgbClr val="FFFF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ного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75" name="Rectangle 5642"/>
            <p:cNvSpPr/>
            <p:nvPr/>
          </p:nvSpPr>
          <p:spPr>
            <a:xfrm>
              <a:off x="3499104" y="5329745"/>
              <a:ext cx="640912" cy="1388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00">
                  <a:solidFill>
                    <a:srgbClr val="FFFF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состава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76" name="Shape 86130"/>
            <p:cNvSpPr/>
            <p:nvPr/>
          </p:nvSpPr>
          <p:spPr>
            <a:xfrm>
              <a:off x="4624578" y="4851655"/>
              <a:ext cx="720852" cy="632460"/>
            </a:xfrm>
            <a:custGeom>
              <a:avLst/>
              <a:gdLst/>
              <a:ahLst/>
              <a:cxnLst/>
              <a:rect l="0" t="0" r="0" b="0"/>
              <a:pathLst>
                <a:path w="720852" h="632460">
                  <a:moveTo>
                    <a:pt x="0" y="0"/>
                  </a:moveTo>
                  <a:lnTo>
                    <a:pt x="720852" y="0"/>
                  </a:lnTo>
                  <a:lnTo>
                    <a:pt x="720852" y="632460"/>
                  </a:lnTo>
                  <a:lnTo>
                    <a:pt x="0" y="632460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D429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7" name="Shape 5644"/>
            <p:cNvSpPr/>
            <p:nvPr/>
          </p:nvSpPr>
          <p:spPr>
            <a:xfrm>
              <a:off x="4624578" y="4851655"/>
              <a:ext cx="720852" cy="632460"/>
            </a:xfrm>
            <a:custGeom>
              <a:avLst/>
              <a:gdLst/>
              <a:ahLst/>
              <a:cxnLst/>
              <a:rect l="0" t="0" r="0" b="0"/>
              <a:pathLst>
                <a:path w="720852" h="632460">
                  <a:moveTo>
                    <a:pt x="0" y="632460"/>
                  </a:moveTo>
                  <a:lnTo>
                    <a:pt x="720852" y="632460"/>
                  </a:lnTo>
                  <a:lnTo>
                    <a:pt x="720852" y="0"/>
                  </a:lnTo>
                  <a:lnTo>
                    <a:pt x="0" y="0"/>
                  </a:lnTo>
                  <a:close/>
                </a:path>
              </a:pathLst>
            </a:custGeom>
            <a:ln w="25908" cap="flat">
              <a:round/>
            </a:ln>
          </p:spPr>
          <p:style>
            <a:lnRef idx="1">
              <a:srgbClr val="2D4293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8" name="Rectangle 5645"/>
            <p:cNvSpPr/>
            <p:nvPr/>
          </p:nvSpPr>
          <p:spPr>
            <a:xfrm>
              <a:off x="4824095" y="5139677"/>
              <a:ext cx="429302" cy="16286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50">
                  <a:solidFill>
                    <a:srgbClr val="FFFF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КДот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79" name="Shape 86131"/>
            <p:cNvSpPr/>
            <p:nvPr/>
          </p:nvSpPr>
          <p:spPr>
            <a:xfrm>
              <a:off x="5805678" y="4836415"/>
              <a:ext cx="1046988" cy="647700"/>
            </a:xfrm>
            <a:custGeom>
              <a:avLst/>
              <a:gdLst/>
              <a:ahLst/>
              <a:cxnLst/>
              <a:rect l="0" t="0" r="0" b="0"/>
              <a:pathLst>
                <a:path w="1046988" h="647700">
                  <a:moveTo>
                    <a:pt x="0" y="0"/>
                  </a:moveTo>
                  <a:lnTo>
                    <a:pt x="1046988" y="0"/>
                  </a:lnTo>
                  <a:lnTo>
                    <a:pt x="1046988" y="647700"/>
                  </a:lnTo>
                  <a:lnTo>
                    <a:pt x="0" y="647700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D429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0" name="Shape 5647"/>
            <p:cNvSpPr/>
            <p:nvPr/>
          </p:nvSpPr>
          <p:spPr>
            <a:xfrm>
              <a:off x="5805678" y="4836415"/>
              <a:ext cx="1046988" cy="647700"/>
            </a:xfrm>
            <a:custGeom>
              <a:avLst/>
              <a:gdLst/>
              <a:ahLst/>
              <a:cxnLst/>
              <a:rect l="0" t="0" r="0" b="0"/>
              <a:pathLst>
                <a:path w="1046988" h="647700">
                  <a:moveTo>
                    <a:pt x="0" y="647700"/>
                  </a:moveTo>
                  <a:lnTo>
                    <a:pt x="1046988" y="647700"/>
                  </a:lnTo>
                  <a:lnTo>
                    <a:pt x="1046988" y="0"/>
                  </a:lnTo>
                  <a:lnTo>
                    <a:pt x="0" y="0"/>
                  </a:lnTo>
                  <a:close/>
                </a:path>
              </a:pathLst>
            </a:custGeom>
            <a:ln w="25908" cap="flat">
              <a:round/>
            </a:ln>
          </p:spPr>
          <p:style>
            <a:lnRef idx="1">
              <a:srgbClr val="2D4293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1" name="Rectangle 5648"/>
            <p:cNvSpPr/>
            <p:nvPr/>
          </p:nvSpPr>
          <p:spPr>
            <a:xfrm>
              <a:off x="5951855" y="4848161"/>
              <a:ext cx="1094537" cy="1388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00">
                  <a:solidFill>
                    <a:srgbClr val="FFFF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Коэффициент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82" name="Rectangle 5649"/>
            <p:cNvSpPr/>
            <p:nvPr/>
          </p:nvSpPr>
          <p:spPr>
            <a:xfrm>
              <a:off x="5918327" y="4985321"/>
              <a:ext cx="1094537" cy="1388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00">
                  <a:solidFill>
                    <a:srgbClr val="FFFF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дифференциац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83" name="Rectangle 5650"/>
            <p:cNvSpPr/>
            <p:nvPr/>
          </p:nvSpPr>
          <p:spPr>
            <a:xfrm>
              <a:off x="6159119" y="5122481"/>
              <a:ext cx="545292" cy="1388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00">
                  <a:solidFill>
                    <a:srgbClr val="FFFF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ии по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84" name="Rectangle 5651"/>
            <p:cNvSpPr/>
            <p:nvPr/>
          </p:nvSpPr>
          <p:spPr>
            <a:xfrm>
              <a:off x="5986907" y="5259641"/>
              <a:ext cx="1003325" cy="1388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00" dirty="0">
                  <a:solidFill>
                    <a:srgbClr val="FFFF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территории 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85" name="Rectangle 5652"/>
            <p:cNvSpPr/>
            <p:nvPr/>
          </p:nvSpPr>
          <p:spPr>
            <a:xfrm>
              <a:off x="5953379" y="5396801"/>
              <a:ext cx="999221" cy="1388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00">
                  <a:solidFill>
                    <a:srgbClr val="FFFF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оказания МП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86" name="Shape 86132"/>
            <p:cNvSpPr/>
            <p:nvPr/>
          </p:nvSpPr>
          <p:spPr>
            <a:xfrm>
              <a:off x="7411974" y="4851655"/>
              <a:ext cx="1525524" cy="626364"/>
            </a:xfrm>
            <a:custGeom>
              <a:avLst/>
              <a:gdLst/>
              <a:ahLst/>
              <a:cxnLst/>
              <a:rect l="0" t="0" r="0" b="0"/>
              <a:pathLst>
                <a:path w="1525524" h="626364">
                  <a:moveTo>
                    <a:pt x="0" y="0"/>
                  </a:moveTo>
                  <a:lnTo>
                    <a:pt x="1525524" y="0"/>
                  </a:lnTo>
                  <a:lnTo>
                    <a:pt x="1525524" y="626364"/>
                  </a:lnTo>
                  <a:lnTo>
                    <a:pt x="0" y="626364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D429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7" name="Shape 5654"/>
            <p:cNvSpPr/>
            <p:nvPr/>
          </p:nvSpPr>
          <p:spPr>
            <a:xfrm>
              <a:off x="7411974" y="4851655"/>
              <a:ext cx="1525524" cy="626364"/>
            </a:xfrm>
            <a:custGeom>
              <a:avLst/>
              <a:gdLst/>
              <a:ahLst/>
              <a:cxnLst/>
              <a:rect l="0" t="0" r="0" b="0"/>
              <a:pathLst>
                <a:path w="1525524" h="626364">
                  <a:moveTo>
                    <a:pt x="0" y="626364"/>
                  </a:moveTo>
                  <a:lnTo>
                    <a:pt x="1525524" y="626364"/>
                  </a:lnTo>
                  <a:lnTo>
                    <a:pt x="1525524" y="0"/>
                  </a:lnTo>
                  <a:lnTo>
                    <a:pt x="0" y="0"/>
                  </a:lnTo>
                  <a:close/>
                </a:path>
              </a:pathLst>
            </a:custGeom>
            <a:ln w="25908" cap="flat">
              <a:round/>
            </a:ln>
          </p:spPr>
          <p:style>
            <a:lnRef idx="1">
              <a:srgbClr val="2D4293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8" name="Rectangle 5655"/>
            <p:cNvSpPr/>
            <p:nvPr/>
          </p:nvSpPr>
          <p:spPr>
            <a:xfrm>
              <a:off x="7586219" y="5062545"/>
              <a:ext cx="1731298" cy="13325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850">
                  <a:solidFill>
                    <a:srgbClr val="FFFF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Дифференцированный 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89" name="Rectangle 5656"/>
            <p:cNvSpPr/>
            <p:nvPr/>
          </p:nvSpPr>
          <p:spPr>
            <a:xfrm>
              <a:off x="7586219" y="5195133"/>
              <a:ext cx="1563113" cy="13325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850">
                  <a:solidFill>
                    <a:srgbClr val="FFFF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подушевой норматив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90" name="Shape 5659"/>
            <p:cNvSpPr/>
            <p:nvPr/>
          </p:nvSpPr>
          <p:spPr>
            <a:xfrm>
              <a:off x="2942463" y="4974972"/>
              <a:ext cx="260223" cy="264033"/>
            </a:xfrm>
            <a:custGeom>
              <a:avLst/>
              <a:gdLst/>
              <a:ahLst/>
              <a:cxnLst/>
              <a:rect l="0" t="0" r="0" b="0"/>
              <a:pathLst>
                <a:path w="260223" h="264033">
                  <a:moveTo>
                    <a:pt x="61849" y="3937"/>
                  </a:moveTo>
                  <a:lnTo>
                    <a:pt x="129286" y="69469"/>
                  </a:lnTo>
                  <a:lnTo>
                    <a:pt x="196850" y="0"/>
                  </a:lnTo>
                  <a:lnTo>
                    <a:pt x="260223" y="61595"/>
                  </a:lnTo>
                  <a:lnTo>
                    <a:pt x="192659" y="131064"/>
                  </a:lnTo>
                  <a:lnTo>
                    <a:pt x="260096" y="196597"/>
                  </a:lnTo>
                  <a:lnTo>
                    <a:pt x="198501" y="260096"/>
                  </a:lnTo>
                  <a:lnTo>
                    <a:pt x="131064" y="194564"/>
                  </a:lnTo>
                  <a:lnTo>
                    <a:pt x="63500" y="264033"/>
                  </a:lnTo>
                  <a:lnTo>
                    <a:pt x="0" y="202438"/>
                  </a:lnTo>
                  <a:lnTo>
                    <a:pt x="67564" y="132969"/>
                  </a:lnTo>
                  <a:lnTo>
                    <a:pt x="127" y="67437"/>
                  </a:lnTo>
                  <a:close/>
                </a:path>
              </a:pathLst>
            </a:custGeom>
            <a:ln w="6350" cap="flat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1" name="Shape 5662"/>
            <p:cNvSpPr/>
            <p:nvPr/>
          </p:nvSpPr>
          <p:spPr>
            <a:xfrm>
              <a:off x="4292346" y="4973829"/>
              <a:ext cx="260858" cy="264668"/>
            </a:xfrm>
            <a:custGeom>
              <a:avLst/>
              <a:gdLst/>
              <a:ahLst/>
              <a:cxnLst/>
              <a:rect l="0" t="0" r="0" b="0"/>
              <a:pathLst>
                <a:path w="260858" h="264668">
                  <a:moveTo>
                    <a:pt x="62357" y="4826"/>
                  </a:moveTo>
                  <a:lnTo>
                    <a:pt x="129540" y="70104"/>
                  </a:lnTo>
                  <a:lnTo>
                    <a:pt x="197612" y="0"/>
                  </a:lnTo>
                  <a:lnTo>
                    <a:pt x="260858" y="61468"/>
                  </a:lnTo>
                  <a:lnTo>
                    <a:pt x="192786" y="131445"/>
                  </a:lnTo>
                  <a:lnTo>
                    <a:pt x="259842" y="196723"/>
                  </a:lnTo>
                  <a:lnTo>
                    <a:pt x="198501" y="259842"/>
                  </a:lnTo>
                  <a:lnTo>
                    <a:pt x="131318" y="194691"/>
                  </a:lnTo>
                  <a:lnTo>
                    <a:pt x="63246" y="264668"/>
                  </a:lnTo>
                  <a:lnTo>
                    <a:pt x="0" y="203327"/>
                  </a:lnTo>
                  <a:lnTo>
                    <a:pt x="68072" y="133223"/>
                  </a:lnTo>
                  <a:lnTo>
                    <a:pt x="1016" y="68072"/>
                  </a:lnTo>
                  <a:close/>
                </a:path>
              </a:pathLst>
            </a:custGeom>
            <a:ln w="6350" cap="flat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2" name="Shape 5665"/>
            <p:cNvSpPr/>
            <p:nvPr/>
          </p:nvSpPr>
          <p:spPr>
            <a:xfrm>
              <a:off x="5433060" y="5000626"/>
              <a:ext cx="268605" cy="273050"/>
            </a:xfrm>
            <a:custGeom>
              <a:avLst/>
              <a:gdLst/>
              <a:ahLst/>
              <a:cxnLst/>
              <a:rect l="0" t="0" r="0" b="0"/>
              <a:pathLst>
                <a:path w="268605" h="273050">
                  <a:moveTo>
                    <a:pt x="69215" y="14351"/>
                  </a:moveTo>
                  <a:lnTo>
                    <a:pt x="133477" y="76835"/>
                  </a:lnTo>
                  <a:lnTo>
                    <a:pt x="208153" y="0"/>
                  </a:lnTo>
                  <a:lnTo>
                    <a:pt x="268605" y="58801"/>
                  </a:lnTo>
                  <a:lnTo>
                    <a:pt x="193929" y="135636"/>
                  </a:lnTo>
                  <a:lnTo>
                    <a:pt x="258191" y="198120"/>
                  </a:lnTo>
                  <a:lnTo>
                    <a:pt x="199390" y="258699"/>
                  </a:lnTo>
                  <a:lnTo>
                    <a:pt x="135128" y="196215"/>
                  </a:lnTo>
                  <a:lnTo>
                    <a:pt x="60452" y="273050"/>
                  </a:lnTo>
                  <a:lnTo>
                    <a:pt x="0" y="214249"/>
                  </a:lnTo>
                  <a:lnTo>
                    <a:pt x="74676" y="137414"/>
                  </a:lnTo>
                  <a:lnTo>
                    <a:pt x="10414" y="74930"/>
                  </a:lnTo>
                  <a:close/>
                </a:path>
              </a:pathLst>
            </a:custGeom>
            <a:ln w="6350" cap="flat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3" name="Rectangle 5667"/>
            <p:cNvSpPr/>
            <p:nvPr/>
          </p:nvSpPr>
          <p:spPr>
            <a:xfrm>
              <a:off x="7040881" y="5060834"/>
              <a:ext cx="243231" cy="3784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2400" b="1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=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94" name="Rectangle 5668"/>
            <p:cNvSpPr/>
            <p:nvPr/>
          </p:nvSpPr>
          <p:spPr>
            <a:xfrm>
              <a:off x="452018" y="5621028"/>
              <a:ext cx="10742271" cy="15361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00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</a:rPr>
                <a:t>КД для территории оказания медицинской помощи (если КД не является единым для всей территории субъекта РФ)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95" name="Rectangle 5669"/>
            <p:cNvSpPr/>
            <p:nvPr/>
          </p:nvSpPr>
          <p:spPr>
            <a:xfrm>
              <a:off x="8871839" y="951133"/>
              <a:ext cx="214448" cy="16652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0063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0874" y="365126"/>
            <a:ext cx="10422925" cy="74930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к  планированию объемов медицинской помощи для медицинских организаций на ППНФ, рублей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5922278"/>
              </p:ext>
            </p:extLst>
          </p:nvPr>
        </p:nvGraphicFramePr>
        <p:xfrm>
          <a:off x="930875" y="1333499"/>
          <a:ext cx="10422924" cy="4524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270"/>
                <a:gridCol w="3619294"/>
                <a:gridCol w="2103120"/>
                <a:gridCol w="2103120"/>
                <a:gridCol w="2103120"/>
              </a:tblGrid>
              <a:tr h="10861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МО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Объем финансовых средств по профилям МП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(было)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Объем финансовых средств по  средним нормативам финансовых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затрат (стало)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Отклонение </a:t>
                      </a:r>
                    </a:p>
                  </a:txBody>
                  <a:tcPr marL="9525" marR="9525" marT="9525" marB="0" anchor="ctr"/>
                </a:tc>
              </a:tr>
              <a:tr h="308193"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293995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БУЗ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РА"Кош-Агачский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РБ"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285 878 951,16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371 216 031,61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85 337 080,45   </a:t>
                      </a:r>
                    </a:p>
                  </a:txBody>
                  <a:tcPr marL="9525" marR="9525" marT="9525" marB="0" anchor="b"/>
                </a:tc>
              </a:tr>
              <a:tr h="472668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БУЗ РА "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Улаганская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РБ"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121 442 767,98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178 774 639,59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57 331 871,61   </a:t>
                      </a:r>
                    </a:p>
                  </a:txBody>
                  <a:tcPr marL="9525" marR="9525" marT="9525" marB="0" anchor="b"/>
                </a:tc>
              </a:tr>
              <a:tr h="472668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БУЗ РА "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Усть-Канская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РБ"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110 786 400,11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137 212 158,96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26 425 758,85   </a:t>
                      </a:r>
                    </a:p>
                  </a:txBody>
                  <a:tcPr marL="9525" marR="9525" marT="9525" marB="0" anchor="b"/>
                </a:tc>
              </a:tr>
              <a:tr h="472668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БУЗ РА "Шебалинская РБ"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111 438 712,38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122 177 194,38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10 738 482,00   </a:t>
                      </a:r>
                    </a:p>
                  </a:txBody>
                  <a:tcPr marL="9525" marR="9525" marT="9525" marB="0" anchor="b"/>
                </a:tc>
              </a:tr>
              <a:tr h="472668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БУЗ РА "Усть-Коксинская РБ"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113 322 179,58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138 459 713,51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25 137 533,93   </a:t>
                      </a:r>
                    </a:p>
                  </a:txBody>
                  <a:tcPr marL="9525" marR="9525" marT="9525" marB="0" anchor="b"/>
                </a:tc>
              </a:tr>
              <a:tr h="472668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БУЗ РА "Турачакская РБ"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91 469 362,60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119 626 957,54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28 157 594,94   </a:t>
                      </a:r>
                    </a:p>
                  </a:txBody>
                  <a:tcPr marL="9525" marR="9525" marT="9525" marB="0" anchor="b"/>
                </a:tc>
              </a:tr>
              <a:tr h="472668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БУЗ РА "Чойская РБ"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56 431 050,09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78 233 291,55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21 802 241,46   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825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5234" y="264384"/>
            <a:ext cx="10377843" cy="86677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МЕДИЦИНСКОЙ ПОМОЩИ, ОКАЗАННОЙ В УСЛОВИЯХ КРУГЛОСУТОЧНОГО 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ДНЕВНОГО СТАЦИОНАРА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4790" y="958420"/>
            <a:ext cx="1148365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случай госпитализации (законченный случай лечения) по поводу заболевания, включенного в соответствующую группу заболеваний (КСГ), группу ВМП, в том числе в сочетании с оплатой за услугу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диализа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прерванный случай госпитализации/оказания медицинской помощи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BA5A3A1-1656-44CF-3B68-9F2146FF2E07}"/>
              </a:ext>
            </a:extLst>
          </p:cNvPr>
          <p:cNvSpPr txBox="1"/>
          <p:nvPr/>
        </p:nvSpPr>
        <p:spPr>
          <a:xfrm>
            <a:off x="394790" y="1992549"/>
            <a:ext cx="10300980" cy="904863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marL="171450" indent="-171450" defTabSz="685766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отдельных КСГ Программой установлена доля заработной платы и прочих расходов в структуре тарифа</a:t>
            </a:r>
          </a:p>
          <a:p>
            <a:pPr marL="171450" indent="-171450" defTabSz="685766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расчете тарифа на оплату по данным КСГ коэффициент дифференциации субъекта РФ и поправочные коэффициенты применяются только к доле заработной платы и прочих расходов в структуре тарифа</a:t>
            </a:r>
          </a:p>
        </p:txBody>
      </p:sp>
      <p:sp>
        <p:nvSpPr>
          <p:cNvPr id="5" name="Скругленный прямоугольник 6"/>
          <p:cNvSpPr/>
          <p:nvPr/>
        </p:nvSpPr>
        <p:spPr>
          <a:xfrm>
            <a:off x="3236219" y="3127875"/>
            <a:ext cx="1897710" cy="6664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Batang" pitchFamily="18" charset="-127"/>
                <a:cs typeface="Lucida Sans Unicode" pitchFamily="34" charset="0"/>
              </a:rPr>
              <a:t>Стоимость законченного случая лечения (тариф)</a:t>
            </a:r>
          </a:p>
        </p:txBody>
      </p:sp>
      <p:sp>
        <p:nvSpPr>
          <p:cNvPr id="7" name="Скругленный прямоугольник 8"/>
          <p:cNvSpPr/>
          <p:nvPr/>
        </p:nvSpPr>
        <p:spPr>
          <a:xfrm>
            <a:off x="5397434" y="3160013"/>
            <a:ext cx="1176015" cy="6824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rgbClr val="40404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Batang" pitchFamily="18" charset="-127"/>
                <a:cs typeface="Lucida Sans Unicode" pitchFamily="34" charset="0"/>
              </a:rPr>
              <a:t>базовая ставка</a:t>
            </a:r>
          </a:p>
        </p:txBody>
      </p:sp>
      <p:sp>
        <p:nvSpPr>
          <p:cNvPr id="8" name="Плюс 7"/>
          <p:cNvSpPr/>
          <p:nvPr/>
        </p:nvSpPr>
        <p:spPr>
          <a:xfrm rot="2650660">
            <a:off x="6598265" y="3393131"/>
            <a:ext cx="228429" cy="216225"/>
          </a:xfrm>
          <a:prstGeom prst="mathPlus">
            <a:avLst/>
          </a:prstGeom>
          <a:solidFill>
            <a:srgbClr val="E7E6E6">
              <a:lumMod val="90000"/>
            </a:srgb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9" name="Скругленный прямоугольник 10"/>
          <p:cNvSpPr/>
          <p:nvPr/>
        </p:nvSpPr>
        <p:spPr>
          <a:xfrm>
            <a:off x="6842027" y="3167198"/>
            <a:ext cx="1240068" cy="6824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rgbClr val="40404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Batang" pitchFamily="18" charset="-127"/>
              <a:cs typeface="Lucida Sans Unicode" pitchFamily="34" charset="0"/>
            </a:endParaRPr>
          </a:p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Batang" pitchFamily="18" charset="-127"/>
              <a:cs typeface="Lucida Sans Unicode" pitchFamily="34" charset="0"/>
            </a:endParaRPr>
          </a:p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Batang" pitchFamily="18" charset="-127"/>
                <a:cs typeface="Lucida Sans Unicode" pitchFamily="34" charset="0"/>
              </a:rPr>
              <a:t>коэффициент относительной затратоемкости</a:t>
            </a:r>
          </a:p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Batang" pitchFamily="18" charset="-127"/>
              <a:cs typeface="Lucida Sans Unicode" pitchFamily="34" charset="0"/>
            </a:endParaRPr>
          </a:p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Batang" pitchFamily="18" charset="-127"/>
              <a:cs typeface="Lucida Sans Unicode" pitchFamily="34" charset="0"/>
            </a:endParaRPr>
          </a:p>
        </p:txBody>
      </p:sp>
      <p:sp>
        <p:nvSpPr>
          <p:cNvPr id="10" name="Скругленный прямоугольник 11"/>
          <p:cNvSpPr/>
          <p:nvPr/>
        </p:nvSpPr>
        <p:spPr>
          <a:xfrm>
            <a:off x="8361891" y="4094087"/>
            <a:ext cx="1242068" cy="7686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rgbClr val="40404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Batang" pitchFamily="18" charset="-127"/>
              <a:cs typeface="Lucida Sans Unicode" pitchFamily="34" charset="0"/>
            </a:endParaRPr>
          </a:p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Batang" pitchFamily="18" charset="-127"/>
                <a:cs typeface="Lucida Sans Unicode" pitchFamily="34" charset="0"/>
              </a:rPr>
              <a:t>коэффициент дифференциации субъекта РФ</a:t>
            </a:r>
          </a:p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Batang" pitchFamily="18" charset="-127"/>
              <a:cs typeface="Lucida Sans Unicode" pitchFamily="34" charset="0"/>
            </a:endParaRPr>
          </a:p>
        </p:txBody>
      </p:sp>
      <p:sp>
        <p:nvSpPr>
          <p:cNvPr id="11" name="Скругленный прямоугольник 12"/>
          <p:cNvSpPr/>
          <p:nvPr/>
        </p:nvSpPr>
        <p:spPr>
          <a:xfrm>
            <a:off x="5555084" y="4087431"/>
            <a:ext cx="1018366" cy="7456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rgbClr val="40404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Batang" pitchFamily="18" charset="-127"/>
                <a:cs typeface="Lucida Sans Unicode" pitchFamily="34" charset="0"/>
              </a:rPr>
              <a:t>коэффициент специфики</a:t>
            </a:r>
          </a:p>
        </p:txBody>
      </p:sp>
      <p:sp>
        <p:nvSpPr>
          <p:cNvPr id="12" name="Скругленный прямоугольник 13"/>
          <p:cNvSpPr/>
          <p:nvPr/>
        </p:nvSpPr>
        <p:spPr>
          <a:xfrm>
            <a:off x="6738656" y="5129757"/>
            <a:ext cx="1044194" cy="7041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rgbClr val="40404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Batang" pitchFamily="18" charset="-127"/>
                <a:cs typeface="Lucida Sans Unicode" pitchFamily="34" charset="0"/>
              </a:rPr>
              <a:t>коэффициент сложности лечения пациента</a:t>
            </a:r>
          </a:p>
        </p:txBody>
      </p:sp>
      <p:sp>
        <p:nvSpPr>
          <p:cNvPr id="13" name="Скругленный прямоугольник 14"/>
          <p:cNvSpPr/>
          <p:nvPr/>
        </p:nvSpPr>
        <p:spPr>
          <a:xfrm>
            <a:off x="6957954" y="4094087"/>
            <a:ext cx="1107431" cy="7389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rgbClr val="40404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Batang" pitchFamily="18" charset="-127"/>
                <a:cs typeface="Lucida Sans Unicode" pitchFamily="34" charset="0"/>
              </a:rPr>
              <a:t>коэффициент уровня медицинской организации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CB39C89D-0124-BD79-60BE-AC08CFFC680F}"/>
              </a:ext>
            </a:extLst>
          </p:cNvPr>
          <p:cNvSpPr/>
          <p:nvPr/>
        </p:nvSpPr>
        <p:spPr>
          <a:xfrm>
            <a:off x="5125312" y="3316089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= </a:t>
            </a:r>
          </a:p>
        </p:txBody>
      </p:sp>
      <p:sp>
        <p:nvSpPr>
          <p:cNvPr id="15" name="Плюс 9">
            <a:extLst>
              <a:ext uri="{FF2B5EF4-FFF2-40B4-BE49-F238E27FC236}">
                <a16:creationId xmlns:a16="http://schemas.microsoft.com/office/drawing/2014/main" xmlns="" id="{C32002F8-CE13-3020-F17E-77676CD82694}"/>
              </a:ext>
            </a:extLst>
          </p:cNvPr>
          <p:cNvSpPr/>
          <p:nvPr/>
        </p:nvSpPr>
        <p:spPr>
          <a:xfrm rot="2650660">
            <a:off x="5311122" y="4356573"/>
            <a:ext cx="228429" cy="216225"/>
          </a:xfrm>
          <a:prstGeom prst="mathPlus">
            <a:avLst/>
          </a:prstGeom>
          <a:solidFill>
            <a:srgbClr val="E7E6E6">
              <a:lumMod val="90000"/>
            </a:srgb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Плюс 9">
            <a:extLst>
              <a:ext uri="{FF2B5EF4-FFF2-40B4-BE49-F238E27FC236}">
                <a16:creationId xmlns:a16="http://schemas.microsoft.com/office/drawing/2014/main" xmlns="" id="{0F30F9B9-81BA-6F41-897D-27D95988F5FE}"/>
              </a:ext>
            </a:extLst>
          </p:cNvPr>
          <p:cNvSpPr/>
          <p:nvPr/>
        </p:nvSpPr>
        <p:spPr>
          <a:xfrm rot="2650660">
            <a:off x="6651125" y="4372922"/>
            <a:ext cx="228429" cy="216225"/>
          </a:xfrm>
          <a:prstGeom prst="mathPlus">
            <a:avLst/>
          </a:prstGeom>
          <a:solidFill>
            <a:srgbClr val="E7E6E6">
              <a:lumMod val="90000"/>
            </a:srgb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Плюс 9">
            <a:extLst>
              <a:ext uri="{FF2B5EF4-FFF2-40B4-BE49-F238E27FC236}">
                <a16:creationId xmlns:a16="http://schemas.microsoft.com/office/drawing/2014/main" xmlns="" id="{5F9C17DA-60B9-EF81-94A7-F472203F3288}"/>
              </a:ext>
            </a:extLst>
          </p:cNvPr>
          <p:cNvSpPr/>
          <p:nvPr/>
        </p:nvSpPr>
        <p:spPr>
          <a:xfrm rot="2650660">
            <a:off x="8144025" y="3400316"/>
            <a:ext cx="228429" cy="216225"/>
          </a:xfrm>
          <a:prstGeom prst="mathPlus">
            <a:avLst/>
          </a:prstGeom>
          <a:solidFill>
            <a:srgbClr val="E7E6E6">
              <a:lumMod val="90000"/>
            </a:srgb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Левая круглая скобка 17">
            <a:extLst>
              <a:ext uri="{FF2B5EF4-FFF2-40B4-BE49-F238E27FC236}">
                <a16:creationId xmlns:a16="http://schemas.microsoft.com/office/drawing/2014/main" xmlns="" id="{9D0A2CC5-320C-77D6-38EF-6F2CAF0ACD57}"/>
              </a:ext>
            </a:extLst>
          </p:cNvPr>
          <p:cNvSpPr/>
          <p:nvPr/>
        </p:nvSpPr>
        <p:spPr>
          <a:xfrm>
            <a:off x="1771889" y="4033129"/>
            <a:ext cx="81838" cy="804378"/>
          </a:xfrm>
          <a:prstGeom prst="leftBracket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Левая круглая скобка 18">
            <a:extLst>
              <a:ext uri="{FF2B5EF4-FFF2-40B4-BE49-F238E27FC236}">
                <a16:creationId xmlns:a16="http://schemas.microsoft.com/office/drawing/2014/main" xmlns="" id="{5C63CF49-6842-9DDB-D1CB-A5DBCB045455}"/>
              </a:ext>
            </a:extLst>
          </p:cNvPr>
          <p:cNvSpPr/>
          <p:nvPr/>
        </p:nvSpPr>
        <p:spPr>
          <a:xfrm rot="10800000">
            <a:off x="3807965" y="4060655"/>
            <a:ext cx="81838" cy="808060"/>
          </a:xfrm>
          <a:prstGeom prst="leftBracket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Скругленный прямоугольник 11">
            <a:extLst>
              <a:ext uri="{FF2B5EF4-FFF2-40B4-BE49-F238E27FC236}">
                <a16:creationId xmlns:a16="http://schemas.microsoft.com/office/drawing/2014/main" xmlns="" id="{D74F4D86-D48D-C38E-97D0-20F672716993}"/>
              </a:ext>
            </a:extLst>
          </p:cNvPr>
          <p:cNvSpPr/>
          <p:nvPr/>
        </p:nvSpPr>
        <p:spPr>
          <a:xfrm>
            <a:off x="2647736" y="4091863"/>
            <a:ext cx="1160229" cy="7456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rgbClr val="40404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Batang" pitchFamily="18" charset="-127"/>
              <a:cs typeface="Lucida Sans Unicode" pitchFamily="34" charset="0"/>
            </a:endParaRPr>
          </a:p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Batang" pitchFamily="18" charset="-127"/>
                <a:cs typeface="Lucida Sans Unicode" pitchFamily="34" charset="0"/>
              </a:rPr>
              <a:t>Доля заработной платы и прочих расходов</a:t>
            </a:r>
          </a:p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Batang" pitchFamily="18" charset="-127"/>
              <a:cs typeface="Lucida Sans Unicode" pitchFamily="34" charset="0"/>
            </a:endParaRPr>
          </a:p>
        </p:txBody>
      </p:sp>
      <p:sp>
        <p:nvSpPr>
          <p:cNvPr id="21" name="Скругленный прямоугольник 11">
            <a:extLst>
              <a:ext uri="{FF2B5EF4-FFF2-40B4-BE49-F238E27FC236}">
                <a16:creationId xmlns:a16="http://schemas.microsoft.com/office/drawing/2014/main" xmlns="" id="{54B8673E-7009-B070-FA3F-F36EA0C6CD74}"/>
              </a:ext>
            </a:extLst>
          </p:cNvPr>
          <p:cNvSpPr/>
          <p:nvPr/>
        </p:nvSpPr>
        <p:spPr>
          <a:xfrm>
            <a:off x="1837550" y="4094087"/>
            <a:ext cx="512586" cy="6824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rgbClr val="40404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Batang" pitchFamily="18" charset="-127"/>
                <a:cs typeface="Lucida Sans Unicode" pitchFamily="34" charset="0"/>
              </a:rPr>
              <a:t>1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9D580D10-E5F6-D1F9-7037-2344927ECD23}"/>
              </a:ext>
            </a:extLst>
          </p:cNvPr>
          <p:cNvSpPr/>
          <p:nvPr/>
        </p:nvSpPr>
        <p:spPr>
          <a:xfrm>
            <a:off x="2414143" y="4435317"/>
            <a:ext cx="144560" cy="45719"/>
          </a:xfrm>
          <a:prstGeom prst="rect">
            <a:avLst/>
          </a:prstGeom>
          <a:solidFill>
            <a:sysClr val="windowText" lastClr="000000"/>
          </a:solidFill>
          <a:ln w="12700" cap="flat" cmpd="sng" algn="ctr">
            <a:solidFill>
              <a:srgbClr val="40404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Плюс 9">
            <a:extLst>
              <a:ext uri="{FF2B5EF4-FFF2-40B4-BE49-F238E27FC236}">
                <a16:creationId xmlns:a16="http://schemas.microsoft.com/office/drawing/2014/main" xmlns="" id="{E13902BA-AA4A-DE32-1466-F63EC04D10A0}"/>
              </a:ext>
            </a:extLst>
          </p:cNvPr>
          <p:cNvSpPr/>
          <p:nvPr/>
        </p:nvSpPr>
        <p:spPr>
          <a:xfrm rot="5400000">
            <a:off x="3902315" y="4365122"/>
            <a:ext cx="228430" cy="231827"/>
          </a:xfrm>
          <a:prstGeom prst="mathPlus">
            <a:avLst>
              <a:gd name="adj1" fmla="val 10645"/>
            </a:avLst>
          </a:prstGeom>
          <a:solidFill>
            <a:sysClr val="windowText" lastClr="000000"/>
          </a:solidFill>
          <a:ln w="6350" cap="flat" cmpd="sng" algn="ctr">
            <a:solidFill>
              <a:srgbClr val="40404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Левая круглая скобка 23">
            <a:extLst>
              <a:ext uri="{FF2B5EF4-FFF2-40B4-BE49-F238E27FC236}">
                <a16:creationId xmlns:a16="http://schemas.microsoft.com/office/drawing/2014/main" xmlns="" id="{F491F5BD-1D7F-9F27-93A1-D2BEE5B38E6C}"/>
              </a:ext>
            </a:extLst>
          </p:cNvPr>
          <p:cNvSpPr/>
          <p:nvPr/>
        </p:nvSpPr>
        <p:spPr>
          <a:xfrm>
            <a:off x="1707881" y="3930135"/>
            <a:ext cx="55919" cy="1058726"/>
          </a:xfrm>
          <a:prstGeom prst="leftBracket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Скругленный прямоугольник 11">
            <a:extLst>
              <a:ext uri="{FF2B5EF4-FFF2-40B4-BE49-F238E27FC236}">
                <a16:creationId xmlns:a16="http://schemas.microsoft.com/office/drawing/2014/main" xmlns="" id="{7E0F3BA8-4604-26D1-7CBF-7ADCA711ED13}"/>
              </a:ext>
            </a:extLst>
          </p:cNvPr>
          <p:cNvSpPr/>
          <p:nvPr/>
        </p:nvSpPr>
        <p:spPr>
          <a:xfrm>
            <a:off x="4132444" y="4091863"/>
            <a:ext cx="1160229" cy="7456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rgbClr val="40404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Batang" pitchFamily="18" charset="-127"/>
              <a:cs typeface="Lucida Sans Unicode" pitchFamily="34" charset="0"/>
            </a:endParaRPr>
          </a:p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Batang" pitchFamily="18" charset="-127"/>
                <a:cs typeface="Lucida Sans Unicode" pitchFamily="34" charset="0"/>
              </a:rPr>
              <a:t>Доля заработной платы и прочих расходов</a:t>
            </a:r>
          </a:p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Batang" pitchFamily="18" charset="-127"/>
              <a:cs typeface="Lucida Sans Unicode" pitchFamily="34" charset="0"/>
            </a:endParaRPr>
          </a:p>
        </p:txBody>
      </p:sp>
      <p:sp>
        <p:nvSpPr>
          <p:cNvPr id="26" name="Плюс 9">
            <a:extLst>
              <a:ext uri="{FF2B5EF4-FFF2-40B4-BE49-F238E27FC236}">
                <a16:creationId xmlns:a16="http://schemas.microsoft.com/office/drawing/2014/main" xmlns="" id="{88D0F183-DF71-B841-DC25-5B98FD07FDBC}"/>
              </a:ext>
            </a:extLst>
          </p:cNvPr>
          <p:cNvSpPr/>
          <p:nvPr/>
        </p:nvSpPr>
        <p:spPr>
          <a:xfrm rot="2650660">
            <a:off x="8090421" y="4356572"/>
            <a:ext cx="228429" cy="216225"/>
          </a:xfrm>
          <a:prstGeom prst="mathPlus">
            <a:avLst/>
          </a:prstGeom>
          <a:solidFill>
            <a:srgbClr val="E7E6E6">
              <a:lumMod val="90000"/>
            </a:srgb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Левая круглая скобка 26">
            <a:extLst>
              <a:ext uri="{FF2B5EF4-FFF2-40B4-BE49-F238E27FC236}">
                <a16:creationId xmlns:a16="http://schemas.microsoft.com/office/drawing/2014/main" xmlns="" id="{776184AB-CB2B-0C1B-D8A0-EAA8B6A023FD}"/>
              </a:ext>
            </a:extLst>
          </p:cNvPr>
          <p:cNvSpPr/>
          <p:nvPr/>
        </p:nvSpPr>
        <p:spPr>
          <a:xfrm rot="10800000">
            <a:off x="9627792" y="4008200"/>
            <a:ext cx="80836" cy="982512"/>
          </a:xfrm>
          <a:prstGeom prst="leftBracket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Скругленный прямоугольник 8">
            <a:extLst>
              <a:ext uri="{FF2B5EF4-FFF2-40B4-BE49-F238E27FC236}">
                <a16:creationId xmlns:a16="http://schemas.microsoft.com/office/drawing/2014/main" xmlns="" id="{4B41FEEA-ACFC-68A6-3FA0-1FA1C5EEFBF3}"/>
              </a:ext>
            </a:extLst>
          </p:cNvPr>
          <p:cNvSpPr/>
          <p:nvPr/>
        </p:nvSpPr>
        <p:spPr>
          <a:xfrm>
            <a:off x="3751788" y="5127997"/>
            <a:ext cx="1176015" cy="7059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rgbClr val="40404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Batang" pitchFamily="18" charset="-127"/>
                <a:cs typeface="Lucida Sans Unicode" pitchFamily="34" charset="0"/>
              </a:rPr>
              <a:t>базовая ставка</a:t>
            </a:r>
          </a:p>
        </p:txBody>
      </p:sp>
      <p:sp>
        <p:nvSpPr>
          <p:cNvPr id="29" name="Плюс 9">
            <a:extLst>
              <a:ext uri="{FF2B5EF4-FFF2-40B4-BE49-F238E27FC236}">
                <a16:creationId xmlns:a16="http://schemas.microsoft.com/office/drawing/2014/main" xmlns="" id="{2D1A3CD2-67E6-5667-F1EE-A9D77AAA85C0}"/>
              </a:ext>
            </a:extLst>
          </p:cNvPr>
          <p:cNvSpPr/>
          <p:nvPr/>
        </p:nvSpPr>
        <p:spPr>
          <a:xfrm rot="2650660">
            <a:off x="4945540" y="5370261"/>
            <a:ext cx="228429" cy="221376"/>
          </a:xfrm>
          <a:prstGeom prst="mathPlus">
            <a:avLst/>
          </a:prstGeom>
          <a:solidFill>
            <a:srgbClr val="E7E6E6">
              <a:lumMod val="90000"/>
            </a:srgb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Скругленный прямоугольник 10">
            <a:extLst>
              <a:ext uri="{FF2B5EF4-FFF2-40B4-BE49-F238E27FC236}">
                <a16:creationId xmlns:a16="http://schemas.microsoft.com/office/drawing/2014/main" xmlns="" id="{69E35CA2-2019-F1D3-4E53-5756A1818972}"/>
              </a:ext>
            </a:extLst>
          </p:cNvPr>
          <p:cNvSpPr/>
          <p:nvPr/>
        </p:nvSpPr>
        <p:spPr>
          <a:xfrm>
            <a:off x="5196381" y="5135182"/>
            <a:ext cx="1240068" cy="6987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rgbClr val="40404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Batang" pitchFamily="18" charset="-127"/>
              <a:cs typeface="Lucida Sans Unicode" pitchFamily="34" charset="0"/>
            </a:endParaRPr>
          </a:p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Batang" pitchFamily="18" charset="-127"/>
              <a:cs typeface="Lucida Sans Unicode" pitchFamily="34" charset="0"/>
            </a:endParaRPr>
          </a:p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Batang" pitchFamily="18" charset="-127"/>
                <a:cs typeface="Lucida Sans Unicode" pitchFamily="34" charset="0"/>
              </a:rPr>
              <a:t>коэффициент дифференциации субъекта РФ</a:t>
            </a:r>
          </a:p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Batang" pitchFamily="18" charset="-127"/>
              <a:cs typeface="Lucida Sans Unicode" pitchFamily="34" charset="0"/>
            </a:endParaRPr>
          </a:p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Batang" pitchFamily="18" charset="-127"/>
              <a:cs typeface="Lucida Sans Unicode" pitchFamily="34" charset="0"/>
            </a:endParaRPr>
          </a:p>
        </p:txBody>
      </p:sp>
      <p:sp>
        <p:nvSpPr>
          <p:cNvPr id="31" name="Плюс 9">
            <a:extLst>
              <a:ext uri="{FF2B5EF4-FFF2-40B4-BE49-F238E27FC236}">
                <a16:creationId xmlns:a16="http://schemas.microsoft.com/office/drawing/2014/main" xmlns="" id="{536C072F-6BDA-6C82-DF8A-43B7009A9E04}"/>
              </a:ext>
            </a:extLst>
          </p:cNvPr>
          <p:cNvSpPr/>
          <p:nvPr/>
        </p:nvSpPr>
        <p:spPr>
          <a:xfrm rot="2650660">
            <a:off x="6465391" y="5370261"/>
            <a:ext cx="228429" cy="221376"/>
          </a:xfrm>
          <a:prstGeom prst="mathPlus">
            <a:avLst/>
          </a:prstGeom>
          <a:solidFill>
            <a:srgbClr val="E7E6E6">
              <a:lumMod val="90000"/>
            </a:srgb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76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923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0410"/>
          <p:cNvGrpSpPr/>
          <p:nvPr/>
        </p:nvGrpSpPr>
        <p:grpSpPr>
          <a:xfrm>
            <a:off x="571500" y="257175"/>
            <a:ext cx="11226925" cy="6077721"/>
            <a:chOff x="0" y="1045472"/>
            <a:chExt cx="11444438" cy="4964619"/>
          </a:xfrm>
        </p:grpSpPr>
        <p:sp>
          <p:nvSpPr>
            <p:cNvPr id="5" name="Rectangle 6123"/>
            <p:cNvSpPr/>
            <p:nvPr/>
          </p:nvSpPr>
          <p:spPr>
            <a:xfrm>
              <a:off x="662939" y="1045472"/>
              <a:ext cx="8378191" cy="28384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Основные параметры расчета тарифа на оплату </a:t>
              </a:r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 </a:t>
              </a:r>
              <a:r>
                <a:rPr lang="ru-RU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специализированной  медицинской помощи в стационарных условиях</a:t>
              </a:r>
              <a:endPara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125"/>
            <p:cNvSpPr/>
            <p:nvPr/>
          </p:nvSpPr>
          <p:spPr>
            <a:xfrm>
              <a:off x="662940" y="1594112"/>
              <a:ext cx="5816856" cy="28384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8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и в условиях дневного стационара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Shape 86134"/>
            <p:cNvSpPr/>
            <p:nvPr/>
          </p:nvSpPr>
          <p:spPr>
            <a:xfrm>
              <a:off x="0" y="1559053"/>
              <a:ext cx="9140952" cy="275844"/>
            </a:xfrm>
            <a:custGeom>
              <a:avLst/>
              <a:gdLst/>
              <a:ahLst/>
              <a:cxnLst/>
              <a:rect l="0" t="0" r="0" b="0"/>
              <a:pathLst>
                <a:path w="9140952" h="275844">
                  <a:moveTo>
                    <a:pt x="0" y="0"/>
                  </a:moveTo>
                  <a:lnTo>
                    <a:pt x="9140952" y="0"/>
                  </a:lnTo>
                  <a:lnTo>
                    <a:pt x="9140952" y="275844"/>
                  </a:lnTo>
                  <a:lnTo>
                    <a:pt x="0" y="2758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D429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 6127"/>
            <p:cNvSpPr/>
            <p:nvPr/>
          </p:nvSpPr>
          <p:spPr>
            <a:xfrm>
              <a:off x="3143377" y="1642624"/>
              <a:ext cx="3789328" cy="18923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Тариф устанавливается с учетом:</a:t>
              </a:r>
              <a:endPara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Shape 6128"/>
            <p:cNvSpPr/>
            <p:nvPr/>
          </p:nvSpPr>
          <p:spPr>
            <a:xfrm>
              <a:off x="144018" y="1928623"/>
              <a:ext cx="8897114" cy="2743786"/>
            </a:xfrm>
            <a:custGeom>
              <a:avLst/>
              <a:gdLst/>
              <a:ahLst/>
              <a:cxnLst/>
              <a:rect l="0" t="0" r="0" b="0"/>
              <a:pathLst>
                <a:path w="8897112" h="2689860">
                  <a:moveTo>
                    <a:pt x="0" y="2689860"/>
                  </a:moveTo>
                  <a:lnTo>
                    <a:pt x="8897112" y="2689860"/>
                  </a:lnTo>
                  <a:lnTo>
                    <a:pt x="8897112" y="0"/>
                  </a:lnTo>
                  <a:lnTo>
                    <a:pt x="0" y="0"/>
                  </a:lnTo>
                  <a:close/>
                </a:path>
              </a:pathLst>
            </a:custGeom>
            <a:ln w="19812" cap="flat">
              <a:custDash>
                <a:ds d="624000" sp="468000"/>
              </a:custDash>
              <a:round/>
            </a:ln>
          </p:spPr>
          <p:style>
            <a:lnRef idx="1">
              <a:srgbClr val="2D4293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6129"/>
            <p:cNvSpPr/>
            <p:nvPr/>
          </p:nvSpPr>
          <p:spPr>
            <a:xfrm>
              <a:off x="234391" y="1987645"/>
              <a:ext cx="130681" cy="16161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Wingdings" panose="05000000000000000000" pitchFamily="2" charset="2"/>
                  <a:cs typeface="Times New Roman" panose="02020603050405020304" pitchFamily="18" charset="0"/>
                </a:rPr>
                <a:t>Ø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 6130"/>
            <p:cNvSpPr/>
            <p:nvPr/>
          </p:nvSpPr>
          <p:spPr>
            <a:xfrm>
              <a:off x="449275" y="2004685"/>
              <a:ext cx="1489219" cy="15365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 b="1"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базовой ставки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69014"/>
            <p:cNvSpPr/>
            <p:nvPr/>
          </p:nvSpPr>
          <p:spPr>
            <a:xfrm>
              <a:off x="1642872" y="2007222"/>
              <a:ext cx="4466817" cy="15028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средней стоимости законченного случая </a:t>
              </a:r>
              <a:r>
                <a:rPr lang="ru-RU" sz="95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лечения)</a:t>
              </a:r>
              <a:endPara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69012"/>
            <p:cNvSpPr/>
            <p:nvPr/>
          </p:nvSpPr>
          <p:spPr>
            <a:xfrm>
              <a:off x="1568196" y="2007222"/>
              <a:ext cx="98752" cy="15028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(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6132"/>
            <p:cNvSpPr/>
            <p:nvPr/>
          </p:nvSpPr>
          <p:spPr>
            <a:xfrm>
              <a:off x="434035" y="2152960"/>
              <a:ext cx="98508" cy="1532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–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6133"/>
            <p:cNvSpPr/>
            <p:nvPr/>
          </p:nvSpPr>
          <p:spPr>
            <a:xfrm>
              <a:off x="583387" y="2152960"/>
              <a:ext cx="1387686" cy="1532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 b="1">
                  <a:solidFill>
                    <a:srgbClr val="2D4293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не менее 60 %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6134"/>
            <p:cNvSpPr/>
            <p:nvPr/>
          </p:nvSpPr>
          <p:spPr>
            <a:xfrm>
              <a:off x="1627632" y="2155491"/>
              <a:ext cx="9527910" cy="14991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от норматива финансовых затрат, установленного в территориальной программе (в условиях дневного </a:t>
              </a:r>
              <a:endPara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Rectangle 6135"/>
            <p:cNvSpPr/>
            <p:nvPr/>
          </p:nvSpPr>
          <p:spPr>
            <a:xfrm>
              <a:off x="434035" y="2304843"/>
              <a:ext cx="1387686" cy="14991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стационара); 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6136"/>
            <p:cNvSpPr/>
            <p:nvPr/>
          </p:nvSpPr>
          <p:spPr>
            <a:xfrm>
              <a:off x="434035" y="2450140"/>
              <a:ext cx="98508" cy="1532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–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Rectangle 6137"/>
            <p:cNvSpPr/>
            <p:nvPr/>
          </p:nvSpPr>
          <p:spPr>
            <a:xfrm>
              <a:off x="583387" y="2450140"/>
              <a:ext cx="1387686" cy="1532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 b="1">
                  <a:solidFill>
                    <a:srgbClr val="2D4293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не менее 65 %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Rectangle 6138"/>
            <p:cNvSpPr/>
            <p:nvPr/>
          </p:nvSpPr>
          <p:spPr>
            <a:xfrm>
              <a:off x="1627632" y="2452671"/>
              <a:ext cx="9031316" cy="14991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от норматива финансовых затрат, установленного в территориальной программе (в стационарных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Rectangle 6139"/>
            <p:cNvSpPr/>
            <p:nvPr/>
          </p:nvSpPr>
          <p:spPr>
            <a:xfrm>
              <a:off x="434035" y="2602023"/>
              <a:ext cx="992380" cy="14991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условиях);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Rectangle 6140"/>
            <p:cNvSpPr/>
            <p:nvPr/>
          </p:nvSpPr>
          <p:spPr>
            <a:xfrm>
              <a:off x="234391" y="2730322"/>
              <a:ext cx="130359" cy="16121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Wingdings" panose="05000000000000000000" pitchFamily="2" charset="2"/>
                  <a:cs typeface="Times New Roman" panose="02020603050405020304" pitchFamily="18" charset="0"/>
                </a:rPr>
                <a:t>Ø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Rectangle 6141"/>
            <p:cNvSpPr/>
            <p:nvPr/>
          </p:nvSpPr>
          <p:spPr>
            <a:xfrm>
              <a:off x="449275" y="2747320"/>
              <a:ext cx="4168621" cy="1532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 b="1" dirty="0"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коэффициента относительной затратоемкости </a:t>
              </a:r>
              <a:endPara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 6142"/>
            <p:cNvSpPr/>
            <p:nvPr/>
          </p:nvSpPr>
          <p:spPr>
            <a:xfrm>
              <a:off x="3583178" y="2747320"/>
              <a:ext cx="2480197" cy="1532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соответствующей КСГ (КЗ)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Rectangle 6143"/>
            <p:cNvSpPr/>
            <p:nvPr/>
          </p:nvSpPr>
          <p:spPr>
            <a:xfrm>
              <a:off x="434035" y="2896672"/>
              <a:ext cx="98508" cy="1532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–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Rectangle 6144"/>
            <p:cNvSpPr/>
            <p:nvPr/>
          </p:nvSpPr>
          <p:spPr>
            <a:xfrm>
              <a:off x="583387" y="2896672"/>
              <a:ext cx="5855076" cy="1532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установлен в составе Методических рекомендаций и Программы;</a:t>
              </a:r>
              <a:endPara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Rectangle 6145"/>
            <p:cNvSpPr/>
            <p:nvPr/>
          </p:nvSpPr>
          <p:spPr>
            <a:xfrm>
              <a:off x="234391" y="3027502"/>
              <a:ext cx="130359" cy="16121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Wingdings" panose="05000000000000000000" pitchFamily="2" charset="2"/>
                  <a:cs typeface="Times New Roman" panose="02020603050405020304" pitchFamily="18" charset="0"/>
                </a:rPr>
                <a:t>Ø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6146"/>
            <p:cNvSpPr/>
            <p:nvPr/>
          </p:nvSpPr>
          <p:spPr>
            <a:xfrm>
              <a:off x="449275" y="3044500"/>
              <a:ext cx="3968013" cy="1532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 b="1"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коэффициента дифференциации субъекта РФ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Rectangle 69015"/>
            <p:cNvSpPr/>
            <p:nvPr/>
          </p:nvSpPr>
          <p:spPr>
            <a:xfrm>
              <a:off x="3433826" y="3044500"/>
              <a:ext cx="98508" cy="1532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(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Rectangle 69017"/>
            <p:cNvSpPr/>
            <p:nvPr/>
          </p:nvSpPr>
          <p:spPr>
            <a:xfrm>
              <a:off x="3508502" y="3044500"/>
              <a:ext cx="5855076" cy="1532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КД) (в том числе по территориям оказания медицинской </a:t>
              </a:r>
              <a:r>
                <a:rPr lang="ru-RU" sz="950" b="1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помощи)</a:t>
              </a:r>
              <a:endPara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6148"/>
            <p:cNvSpPr/>
            <p:nvPr/>
          </p:nvSpPr>
          <p:spPr>
            <a:xfrm>
              <a:off x="434035" y="3193852"/>
              <a:ext cx="98508" cy="1532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–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Rectangle 6149"/>
            <p:cNvSpPr/>
            <p:nvPr/>
          </p:nvSpPr>
          <p:spPr>
            <a:xfrm>
              <a:off x="547783" y="3194296"/>
              <a:ext cx="8830707" cy="1532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устанавливается в тарифных соглашениях субъектов РФ в соответствии с Постановлением №462;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Rectangle 6150"/>
            <p:cNvSpPr/>
            <p:nvPr/>
          </p:nvSpPr>
          <p:spPr>
            <a:xfrm>
              <a:off x="234391" y="3324447"/>
              <a:ext cx="130681" cy="16161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Wingdings" panose="05000000000000000000" pitchFamily="2" charset="2"/>
                  <a:cs typeface="Times New Roman" panose="02020603050405020304" pitchFamily="18" charset="0"/>
                </a:rPr>
                <a:t>Ø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Rectangle 6151"/>
            <p:cNvSpPr/>
            <p:nvPr/>
          </p:nvSpPr>
          <p:spPr>
            <a:xfrm>
              <a:off x="449275" y="3341487"/>
              <a:ext cx="2182477" cy="15365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 b="1"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коэффициента специфики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Rectangle 6152"/>
            <p:cNvSpPr/>
            <p:nvPr/>
          </p:nvSpPr>
          <p:spPr>
            <a:xfrm>
              <a:off x="434035" y="3491286"/>
              <a:ext cx="98508" cy="1532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–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Rectangle 6153"/>
            <p:cNvSpPr/>
            <p:nvPr/>
          </p:nvSpPr>
          <p:spPr>
            <a:xfrm>
              <a:off x="583387" y="3491286"/>
              <a:ext cx="5159842" cy="1532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устанавливается тарифным соглашением для каждой КСГ;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Rectangle 6154"/>
            <p:cNvSpPr/>
            <p:nvPr/>
          </p:nvSpPr>
          <p:spPr>
            <a:xfrm>
              <a:off x="434035" y="3639114"/>
              <a:ext cx="98508" cy="1532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–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Rectangle 6155"/>
            <p:cNvSpPr/>
            <p:nvPr/>
          </p:nvSpPr>
          <p:spPr>
            <a:xfrm>
              <a:off x="583387" y="3639114"/>
              <a:ext cx="1884282" cy="1532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значения в размере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Rectangle 6156"/>
            <p:cNvSpPr/>
            <p:nvPr/>
          </p:nvSpPr>
          <p:spPr>
            <a:xfrm>
              <a:off x="2001012" y="3639114"/>
              <a:ext cx="1290337" cy="1532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 b="1">
                  <a:solidFill>
                    <a:srgbClr val="2D4293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от 0,8 до 1,4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Rectangle 6157"/>
            <p:cNvSpPr/>
            <p:nvPr/>
          </p:nvSpPr>
          <p:spPr>
            <a:xfrm>
              <a:off x="2971800" y="3639114"/>
              <a:ext cx="98508" cy="1532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;</a:t>
              </a:r>
              <a:endPara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Rectangle 6158"/>
            <p:cNvSpPr/>
            <p:nvPr/>
          </p:nvSpPr>
          <p:spPr>
            <a:xfrm>
              <a:off x="434035" y="3788466"/>
              <a:ext cx="98508" cy="1532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–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Rectangle 6159"/>
            <p:cNvSpPr/>
            <p:nvPr/>
          </p:nvSpPr>
          <p:spPr>
            <a:xfrm>
              <a:off x="583387" y="3788466"/>
              <a:ext cx="793742" cy="1532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для КСГ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Rectangle 6160"/>
            <p:cNvSpPr/>
            <p:nvPr/>
          </p:nvSpPr>
          <p:spPr>
            <a:xfrm>
              <a:off x="1180795" y="3788466"/>
              <a:ext cx="3565673" cy="1532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 b="1">
                  <a:solidFill>
                    <a:srgbClr val="2D4293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по профилю «Онкология» в размере 1,0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Rectangle 6161"/>
            <p:cNvSpPr/>
            <p:nvPr/>
          </p:nvSpPr>
          <p:spPr>
            <a:xfrm>
              <a:off x="3866642" y="3788466"/>
              <a:ext cx="98508" cy="1532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;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Rectangle 6162"/>
            <p:cNvSpPr/>
            <p:nvPr/>
          </p:nvSpPr>
          <p:spPr>
            <a:xfrm>
              <a:off x="234391" y="3919296"/>
              <a:ext cx="130359" cy="16121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Wingdings" panose="05000000000000000000" pitchFamily="2" charset="2"/>
                  <a:cs typeface="Times New Roman" panose="02020603050405020304" pitchFamily="18" charset="0"/>
                </a:rPr>
                <a:t>Ø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Rectangle 6163"/>
            <p:cNvSpPr/>
            <p:nvPr/>
          </p:nvSpPr>
          <p:spPr>
            <a:xfrm>
              <a:off x="449275" y="3936294"/>
              <a:ext cx="4267940" cy="1532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 b="1"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коэффициента уровня медицинской организации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Rectangle 6164"/>
            <p:cNvSpPr/>
            <p:nvPr/>
          </p:nvSpPr>
          <p:spPr>
            <a:xfrm>
              <a:off x="434035" y="4085646"/>
              <a:ext cx="98508" cy="1532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–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Rectangle 6165"/>
            <p:cNvSpPr/>
            <p:nvPr/>
          </p:nvSpPr>
          <p:spPr>
            <a:xfrm>
              <a:off x="658063" y="4085646"/>
              <a:ext cx="5060522" cy="1532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устанавливается для каждой медицинской организации;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Rectangle 6166"/>
            <p:cNvSpPr/>
            <p:nvPr/>
          </p:nvSpPr>
          <p:spPr>
            <a:xfrm>
              <a:off x="434035" y="4233474"/>
              <a:ext cx="98508" cy="1532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–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Rectangle 6167"/>
            <p:cNvSpPr/>
            <p:nvPr/>
          </p:nvSpPr>
          <p:spPr>
            <a:xfrm>
              <a:off x="583387" y="4233474"/>
              <a:ext cx="10817090" cy="1532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диапазон значений коэффициентов уровня установлен Требованиями к структуре и содержанию тарифного соглашения;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Rectangle 6168"/>
            <p:cNvSpPr/>
            <p:nvPr/>
          </p:nvSpPr>
          <p:spPr>
            <a:xfrm>
              <a:off x="234391" y="4365828"/>
              <a:ext cx="130359" cy="16121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Wingdings" panose="05000000000000000000" pitchFamily="2" charset="2"/>
                  <a:cs typeface="Times New Roman" panose="02020603050405020304" pitchFamily="18" charset="0"/>
                </a:rPr>
                <a:t>Ø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Rectangle 6169"/>
            <p:cNvSpPr/>
            <p:nvPr/>
          </p:nvSpPr>
          <p:spPr>
            <a:xfrm>
              <a:off x="449275" y="4382826"/>
              <a:ext cx="3870663" cy="1532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 b="1" dirty="0"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коэффициента сложности лечения пациента</a:t>
              </a:r>
              <a:endPara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Rectangle 6170"/>
            <p:cNvSpPr/>
            <p:nvPr/>
          </p:nvSpPr>
          <p:spPr>
            <a:xfrm>
              <a:off x="434035" y="4530654"/>
              <a:ext cx="98508" cy="1532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–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Rectangle 6171"/>
            <p:cNvSpPr/>
            <p:nvPr/>
          </p:nvSpPr>
          <p:spPr>
            <a:xfrm>
              <a:off x="658063" y="4530654"/>
              <a:ext cx="7342892" cy="1532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5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значения устанавливаются Требованиями (используется в конкретных случаях).</a:t>
              </a:r>
              <a:endPara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Shape 86135"/>
            <p:cNvSpPr/>
            <p:nvPr/>
          </p:nvSpPr>
          <p:spPr>
            <a:xfrm>
              <a:off x="143256" y="4771645"/>
              <a:ext cx="1188720" cy="752856"/>
            </a:xfrm>
            <a:custGeom>
              <a:avLst/>
              <a:gdLst/>
              <a:ahLst/>
              <a:cxnLst/>
              <a:rect l="0" t="0" r="0" b="0"/>
              <a:pathLst>
                <a:path w="1188720" h="752856">
                  <a:moveTo>
                    <a:pt x="0" y="0"/>
                  </a:moveTo>
                  <a:lnTo>
                    <a:pt x="1188720" y="0"/>
                  </a:lnTo>
                  <a:lnTo>
                    <a:pt x="1188720" y="752856"/>
                  </a:lnTo>
                  <a:lnTo>
                    <a:pt x="0" y="752856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9B27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Rectangle 6173"/>
            <p:cNvSpPr/>
            <p:nvPr/>
          </p:nvSpPr>
          <p:spPr>
            <a:xfrm>
              <a:off x="428549" y="4903221"/>
              <a:ext cx="912114" cy="14192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00" b="1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Стоимость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Rectangle 6174"/>
            <p:cNvSpPr/>
            <p:nvPr/>
          </p:nvSpPr>
          <p:spPr>
            <a:xfrm>
              <a:off x="324917" y="5040381"/>
              <a:ext cx="1185748" cy="14192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00" b="1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законченного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Rectangle 6175"/>
            <p:cNvSpPr/>
            <p:nvPr/>
          </p:nvSpPr>
          <p:spPr>
            <a:xfrm>
              <a:off x="257861" y="5177795"/>
              <a:ext cx="1366195" cy="14192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00" b="1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случая лечения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Rectangle 69019"/>
            <p:cNvSpPr/>
            <p:nvPr/>
          </p:nvSpPr>
          <p:spPr>
            <a:xfrm>
              <a:off x="908609" y="5314955"/>
              <a:ext cx="91211" cy="14192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00" b="1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)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Rectangle 69018"/>
            <p:cNvSpPr/>
            <p:nvPr/>
          </p:nvSpPr>
          <p:spPr>
            <a:xfrm>
              <a:off x="497129" y="5314955"/>
              <a:ext cx="91211" cy="14192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00" b="1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(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Rectangle 69020"/>
            <p:cNvSpPr/>
            <p:nvPr/>
          </p:nvSpPr>
          <p:spPr>
            <a:xfrm>
              <a:off x="565709" y="5314955"/>
              <a:ext cx="456057" cy="14192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00" b="1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тариф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Shape 6177"/>
            <p:cNvSpPr/>
            <p:nvPr/>
          </p:nvSpPr>
          <p:spPr>
            <a:xfrm>
              <a:off x="1660398" y="4772407"/>
              <a:ext cx="643128" cy="752856"/>
            </a:xfrm>
            <a:custGeom>
              <a:avLst/>
              <a:gdLst/>
              <a:ahLst/>
              <a:cxnLst/>
              <a:rect l="0" t="0" r="0" b="0"/>
              <a:pathLst>
                <a:path w="643128" h="752856">
                  <a:moveTo>
                    <a:pt x="0" y="752856"/>
                  </a:moveTo>
                  <a:lnTo>
                    <a:pt x="643128" y="752856"/>
                  </a:lnTo>
                  <a:lnTo>
                    <a:pt x="643128" y="0"/>
                  </a:lnTo>
                  <a:lnTo>
                    <a:pt x="0" y="0"/>
                  </a:lnTo>
                  <a:close/>
                </a:path>
              </a:pathLst>
            </a:custGeom>
            <a:ln w="19812" cap="flat">
              <a:custDash>
                <a:ds d="624000" sp="468000"/>
              </a:custDash>
              <a:round/>
            </a:ln>
          </p:spPr>
          <p:style>
            <a:lnRef idx="1">
              <a:srgbClr val="59B27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Rectangle 6178"/>
            <p:cNvSpPr/>
            <p:nvPr/>
          </p:nvSpPr>
          <p:spPr>
            <a:xfrm>
              <a:off x="1754378" y="4903979"/>
              <a:ext cx="602604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базова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Rectangle 6179"/>
            <p:cNvSpPr/>
            <p:nvPr/>
          </p:nvSpPr>
          <p:spPr>
            <a:xfrm>
              <a:off x="1943354" y="5086630"/>
              <a:ext cx="147245" cy="20686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я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Rectangle 6180"/>
            <p:cNvSpPr/>
            <p:nvPr/>
          </p:nvSpPr>
          <p:spPr>
            <a:xfrm>
              <a:off x="1771142" y="5269993"/>
              <a:ext cx="560241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ставка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Shape 6181"/>
            <p:cNvSpPr/>
            <p:nvPr/>
          </p:nvSpPr>
          <p:spPr>
            <a:xfrm>
              <a:off x="2551938" y="4772407"/>
              <a:ext cx="1025652" cy="752856"/>
            </a:xfrm>
            <a:custGeom>
              <a:avLst/>
              <a:gdLst/>
              <a:ahLst/>
              <a:cxnLst/>
              <a:rect l="0" t="0" r="0" b="0"/>
              <a:pathLst>
                <a:path w="1025652" h="752856">
                  <a:moveTo>
                    <a:pt x="0" y="752856"/>
                  </a:moveTo>
                  <a:lnTo>
                    <a:pt x="1025652" y="752856"/>
                  </a:lnTo>
                  <a:lnTo>
                    <a:pt x="1025652" y="0"/>
                  </a:lnTo>
                  <a:lnTo>
                    <a:pt x="0" y="0"/>
                  </a:lnTo>
                  <a:close/>
                </a:path>
              </a:pathLst>
            </a:custGeom>
            <a:ln w="19812" cap="flat">
              <a:custDash>
                <a:ds d="624000" sp="468000"/>
              </a:custDash>
              <a:round/>
            </a:ln>
          </p:spPr>
          <p:style>
            <a:lnRef idx="1">
              <a:srgbClr val="59B27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 6182"/>
            <p:cNvSpPr/>
            <p:nvPr/>
          </p:nvSpPr>
          <p:spPr>
            <a:xfrm>
              <a:off x="2643505" y="4721099"/>
              <a:ext cx="1119062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коэффициен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 6183"/>
            <p:cNvSpPr/>
            <p:nvPr/>
          </p:nvSpPr>
          <p:spPr>
            <a:xfrm>
              <a:off x="3034030" y="4903979"/>
              <a:ext cx="124858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Rectangle 6184"/>
            <p:cNvSpPr/>
            <p:nvPr/>
          </p:nvSpPr>
          <p:spPr>
            <a:xfrm>
              <a:off x="2670937" y="5086630"/>
              <a:ext cx="1043920" cy="20686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дифференц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Rectangle 6185"/>
            <p:cNvSpPr/>
            <p:nvPr/>
          </p:nvSpPr>
          <p:spPr>
            <a:xfrm>
              <a:off x="2855341" y="5269993"/>
              <a:ext cx="600576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иации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Rectangle 6186"/>
            <p:cNvSpPr/>
            <p:nvPr/>
          </p:nvSpPr>
          <p:spPr>
            <a:xfrm>
              <a:off x="2658745" y="5452873"/>
              <a:ext cx="1079538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субъекта РФ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Shape 6187"/>
            <p:cNvSpPr/>
            <p:nvPr/>
          </p:nvSpPr>
          <p:spPr>
            <a:xfrm>
              <a:off x="3899154" y="4772407"/>
              <a:ext cx="1184148" cy="752856"/>
            </a:xfrm>
            <a:custGeom>
              <a:avLst/>
              <a:gdLst/>
              <a:ahLst/>
              <a:cxnLst/>
              <a:rect l="0" t="0" r="0" b="0"/>
              <a:pathLst>
                <a:path w="1184148" h="752856">
                  <a:moveTo>
                    <a:pt x="0" y="752856"/>
                  </a:moveTo>
                  <a:lnTo>
                    <a:pt x="1184148" y="752856"/>
                  </a:lnTo>
                  <a:lnTo>
                    <a:pt x="1184148" y="0"/>
                  </a:lnTo>
                  <a:lnTo>
                    <a:pt x="0" y="0"/>
                  </a:lnTo>
                  <a:close/>
                </a:path>
              </a:pathLst>
            </a:custGeom>
            <a:ln w="19812" cap="flat">
              <a:custDash>
                <a:ds d="624000" sp="468000"/>
              </a:custDash>
              <a:round/>
            </a:ln>
          </p:spPr>
          <p:style>
            <a:lnRef idx="1">
              <a:srgbClr val="59B27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Rectangle 6188"/>
            <p:cNvSpPr/>
            <p:nvPr/>
          </p:nvSpPr>
          <p:spPr>
            <a:xfrm>
              <a:off x="4038854" y="4721099"/>
              <a:ext cx="1246758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коэффициент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7" name="Rectangle 6189"/>
            <p:cNvSpPr/>
            <p:nvPr/>
          </p:nvSpPr>
          <p:spPr>
            <a:xfrm>
              <a:off x="3994658" y="4903979"/>
              <a:ext cx="1364523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относительной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8" name="Rectangle 6190"/>
            <p:cNvSpPr/>
            <p:nvPr/>
          </p:nvSpPr>
          <p:spPr>
            <a:xfrm>
              <a:off x="4012946" y="5086630"/>
              <a:ext cx="1272608" cy="20686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затратоемкост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9" name="Rectangle 6191"/>
            <p:cNvSpPr/>
            <p:nvPr/>
          </p:nvSpPr>
          <p:spPr>
            <a:xfrm>
              <a:off x="4448810" y="5269993"/>
              <a:ext cx="112899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и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Shape 6192"/>
            <p:cNvSpPr/>
            <p:nvPr/>
          </p:nvSpPr>
          <p:spPr>
            <a:xfrm>
              <a:off x="5377434" y="4772407"/>
              <a:ext cx="1078992" cy="752856"/>
            </a:xfrm>
            <a:custGeom>
              <a:avLst/>
              <a:gdLst/>
              <a:ahLst/>
              <a:cxnLst/>
              <a:rect l="0" t="0" r="0" b="0"/>
              <a:pathLst>
                <a:path w="1078992" h="752856">
                  <a:moveTo>
                    <a:pt x="0" y="752856"/>
                  </a:moveTo>
                  <a:lnTo>
                    <a:pt x="1078992" y="752856"/>
                  </a:lnTo>
                  <a:lnTo>
                    <a:pt x="1078992" y="0"/>
                  </a:lnTo>
                  <a:lnTo>
                    <a:pt x="0" y="0"/>
                  </a:lnTo>
                  <a:close/>
                </a:path>
              </a:pathLst>
            </a:custGeom>
            <a:ln w="19812" cap="flat">
              <a:custDash>
                <a:ds d="624000" sp="468000"/>
              </a:custDash>
              <a:round/>
            </a:ln>
          </p:spPr>
          <p:style>
            <a:lnRef idx="1">
              <a:srgbClr val="59B27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Rectangle 6193"/>
            <p:cNvSpPr/>
            <p:nvPr/>
          </p:nvSpPr>
          <p:spPr>
            <a:xfrm>
              <a:off x="5495798" y="4721099"/>
              <a:ext cx="1121495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коэффициен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Rectangle 6194"/>
            <p:cNvSpPr/>
            <p:nvPr/>
          </p:nvSpPr>
          <p:spPr>
            <a:xfrm>
              <a:off x="5636006" y="4903979"/>
              <a:ext cx="794958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 уровня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Rectangle 6195"/>
            <p:cNvSpPr/>
            <p:nvPr/>
          </p:nvSpPr>
          <p:spPr>
            <a:xfrm>
              <a:off x="5503418" y="5086630"/>
              <a:ext cx="1102413" cy="20686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 dirty="0" err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медицинско</a:t>
              </a:r>
              <a:endPara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4" name="Rectangle 6196"/>
            <p:cNvSpPr/>
            <p:nvPr/>
          </p:nvSpPr>
          <p:spPr>
            <a:xfrm>
              <a:off x="5875274" y="5269993"/>
              <a:ext cx="159316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й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Rectangle 6197"/>
            <p:cNvSpPr/>
            <p:nvPr/>
          </p:nvSpPr>
          <p:spPr>
            <a:xfrm>
              <a:off x="5488178" y="5452873"/>
              <a:ext cx="1139737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организации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Shape 6198"/>
            <p:cNvSpPr/>
            <p:nvPr/>
          </p:nvSpPr>
          <p:spPr>
            <a:xfrm>
              <a:off x="6704838" y="4772407"/>
              <a:ext cx="998220" cy="752856"/>
            </a:xfrm>
            <a:custGeom>
              <a:avLst/>
              <a:gdLst/>
              <a:ahLst/>
              <a:cxnLst/>
              <a:rect l="0" t="0" r="0" b="0"/>
              <a:pathLst>
                <a:path w="998220" h="752856">
                  <a:moveTo>
                    <a:pt x="0" y="752856"/>
                  </a:moveTo>
                  <a:lnTo>
                    <a:pt x="998220" y="752856"/>
                  </a:lnTo>
                  <a:lnTo>
                    <a:pt x="998220" y="0"/>
                  </a:lnTo>
                  <a:lnTo>
                    <a:pt x="0" y="0"/>
                  </a:lnTo>
                  <a:close/>
                </a:path>
              </a:pathLst>
            </a:custGeom>
            <a:ln w="19812" cap="flat">
              <a:custDash>
                <a:ds d="624000" sp="468000"/>
              </a:custDash>
              <a:round/>
            </a:ln>
          </p:spPr>
          <p:style>
            <a:lnRef idx="1">
              <a:srgbClr val="59B27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Rectangle 6199"/>
            <p:cNvSpPr/>
            <p:nvPr/>
          </p:nvSpPr>
          <p:spPr>
            <a:xfrm>
              <a:off x="6823202" y="4903979"/>
              <a:ext cx="1011028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коэффицие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Rectangle 6200"/>
            <p:cNvSpPr/>
            <p:nvPr/>
          </p:nvSpPr>
          <p:spPr>
            <a:xfrm>
              <a:off x="7132574" y="5086630"/>
              <a:ext cx="236405" cy="20686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нт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Rectangle 6201"/>
            <p:cNvSpPr/>
            <p:nvPr/>
          </p:nvSpPr>
          <p:spPr>
            <a:xfrm>
              <a:off x="6833870" y="5269993"/>
              <a:ext cx="984070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специфики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Shape 6202"/>
            <p:cNvSpPr/>
            <p:nvPr/>
          </p:nvSpPr>
          <p:spPr>
            <a:xfrm>
              <a:off x="7951470" y="4789171"/>
              <a:ext cx="1027176" cy="751332"/>
            </a:xfrm>
            <a:custGeom>
              <a:avLst/>
              <a:gdLst/>
              <a:ahLst/>
              <a:cxnLst/>
              <a:rect l="0" t="0" r="0" b="0"/>
              <a:pathLst>
                <a:path w="1027176" h="751332">
                  <a:moveTo>
                    <a:pt x="0" y="751332"/>
                  </a:moveTo>
                  <a:lnTo>
                    <a:pt x="1027176" y="751332"/>
                  </a:lnTo>
                  <a:lnTo>
                    <a:pt x="1027176" y="0"/>
                  </a:lnTo>
                  <a:lnTo>
                    <a:pt x="0" y="0"/>
                  </a:lnTo>
                  <a:close/>
                </a:path>
              </a:pathLst>
            </a:custGeom>
            <a:ln w="19812" cap="flat">
              <a:custDash>
                <a:ds d="624000" sp="468000"/>
              </a:custDash>
              <a:round/>
            </a:ln>
          </p:spPr>
          <p:style>
            <a:lnRef idx="1">
              <a:srgbClr val="59B27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Rectangle 6203"/>
            <p:cNvSpPr/>
            <p:nvPr/>
          </p:nvSpPr>
          <p:spPr>
            <a:xfrm>
              <a:off x="8043672" y="4828287"/>
              <a:ext cx="1121495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коэффициен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Rectangle 6204"/>
            <p:cNvSpPr/>
            <p:nvPr/>
          </p:nvSpPr>
          <p:spPr>
            <a:xfrm>
              <a:off x="8061960" y="5010939"/>
              <a:ext cx="1117442" cy="20686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 сложности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Rectangle 6205"/>
            <p:cNvSpPr/>
            <p:nvPr/>
          </p:nvSpPr>
          <p:spPr>
            <a:xfrm>
              <a:off x="8188452" y="5194428"/>
              <a:ext cx="780567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лечения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4" name="Rectangle 6206"/>
            <p:cNvSpPr/>
            <p:nvPr/>
          </p:nvSpPr>
          <p:spPr>
            <a:xfrm>
              <a:off x="8116824" y="5377308"/>
              <a:ext cx="925695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пациента*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5" name="Rectangle 6207"/>
            <p:cNvSpPr/>
            <p:nvPr/>
          </p:nvSpPr>
          <p:spPr>
            <a:xfrm>
              <a:off x="88392" y="5744723"/>
              <a:ext cx="182423" cy="14192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*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Rectangle 6208"/>
            <p:cNvSpPr/>
            <p:nvPr/>
          </p:nvSpPr>
          <p:spPr>
            <a:xfrm>
              <a:off x="225552" y="5744723"/>
              <a:ext cx="91211" cy="14192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-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7" name="Rectangle 6209"/>
            <p:cNvSpPr/>
            <p:nvPr/>
          </p:nvSpPr>
          <p:spPr>
            <a:xfrm>
              <a:off x="361188" y="5744723"/>
              <a:ext cx="11083250" cy="14192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коэффициент дифференциации не применяется для КСЛП «проведение сопроводительной лекарственной терапии при злокачественных </a:t>
              </a:r>
              <a:endParaRPr lang="ru-RU" sz="1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 6210"/>
            <p:cNvSpPr/>
            <p:nvPr/>
          </p:nvSpPr>
          <p:spPr>
            <a:xfrm>
              <a:off x="88392" y="5868167"/>
              <a:ext cx="8083307" cy="14192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новообразованиях у взрослых в соответствии с клиническими рекомендациями» (равно единице)</a:t>
              </a:r>
              <a:endParaRPr lang="ru-RU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Shape 6211"/>
            <p:cNvSpPr/>
            <p:nvPr/>
          </p:nvSpPr>
          <p:spPr>
            <a:xfrm>
              <a:off x="2337054" y="5072508"/>
              <a:ext cx="170688" cy="172466"/>
            </a:xfrm>
            <a:custGeom>
              <a:avLst/>
              <a:gdLst/>
              <a:ahLst/>
              <a:cxnLst/>
              <a:rect l="0" t="0" r="0" b="0"/>
              <a:pathLst>
                <a:path w="170688" h="172466">
                  <a:moveTo>
                    <a:pt x="41656" y="0"/>
                  </a:moveTo>
                  <a:lnTo>
                    <a:pt x="85344" y="44577"/>
                  </a:lnTo>
                  <a:lnTo>
                    <a:pt x="129032" y="0"/>
                  </a:lnTo>
                  <a:lnTo>
                    <a:pt x="170688" y="41021"/>
                  </a:lnTo>
                  <a:lnTo>
                    <a:pt x="126238" y="86233"/>
                  </a:lnTo>
                  <a:lnTo>
                    <a:pt x="170688" y="131445"/>
                  </a:lnTo>
                  <a:lnTo>
                    <a:pt x="129032" y="172466"/>
                  </a:lnTo>
                  <a:lnTo>
                    <a:pt x="85344" y="127889"/>
                  </a:lnTo>
                  <a:lnTo>
                    <a:pt x="41656" y="172466"/>
                  </a:lnTo>
                  <a:lnTo>
                    <a:pt x="0" y="131445"/>
                  </a:lnTo>
                  <a:lnTo>
                    <a:pt x="44450" y="86233"/>
                  </a:lnTo>
                  <a:lnTo>
                    <a:pt x="0" y="41021"/>
                  </a:lnTo>
                  <a:lnTo>
                    <a:pt x="416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D429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Shape 6212"/>
            <p:cNvSpPr/>
            <p:nvPr/>
          </p:nvSpPr>
          <p:spPr>
            <a:xfrm>
              <a:off x="2337054" y="5072508"/>
              <a:ext cx="170688" cy="172466"/>
            </a:xfrm>
            <a:custGeom>
              <a:avLst/>
              <a:gdLst/>
              <a:ahLst/>
              <a:cxnLst/>
              <a:rect l="0" t="0" r="0" b="0"/>
              <a:pathLst>
                <a:path w="170688" h="172466">
                  <a:moveTo>
                    <a:pt x="0" y="41021"/>
                  </a:moveTo>
                  <a:lnTo>
                    <a:pt x="41656" y="0"/>
                  </a:lnTo>
                  <a:lnTo>
                    <a:pt x="85344" y="44577"/>
                  </a:lnTo>
                  <a:lnTo>
                    <a:pt x="129032" y="0"/>
                  </a:lnTo>
                  <a:lnTo>
                    <a:pt x="170688" y="41021"/>
                  </a:lnTo>
                  <a:lnTo>
                    <a:pt x="126238" y="86233"/>
                  </a:lnTo>
                  <a:lnTo>
                    <a:pt x="170688" y="131445"/>
                  </a:lnTo>
                  <a:lnTo>
                    <a:pt x="129032" y="172466"/>
                  </a:lnTo>
                  <a:lnTo>
                    <a:pt x="85344" y="127889"/>
                  </a:lnTo>
                  <a:lnTo>
                    <a:pt x="41656" y="172466"/>
                  </a:lnTo>
                  <a:lnTo>
                    <a:pt x="0" y="131445"/>
                  </a:lnTo>
                  <a:lnTo>
                    <a:pt x="44450" y="86233"/>
                  </a:lnTo>
                  <a:close/>
                </a:path>
              </a:pathLst>
            </a:custGeom>
            <a:ln w="3048" cap="flat">
              <a:miter lim="127000"/>
            </a:ln>
          </p:spPr>
          <p:style>
            <a:lnRef idx="1">
              <a:srgbClr val="1C334E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Shape 6213"/>
            <p:cNvSpPr/>
            <p:nvPr/>
          </p:nvSpPr>
          <p:spPr>
            <a:xfrm>
              <a:off x="3610864" y="5063110"/>
              <a:ext cx="169672" cy="171450"/>
            </a:xfrm>
            <a:custGeom>
              <a:avLst/>
              <a:gdLst/>
              <a:ahLst/>
              <a:cxnLst/>
              <a:rect l="0" t="0" r="0" b="0"/>
              <a:pathLst>
                <a:path w="169672" h="171450">
                  <a:moveTo>
                    <a:pt x="41402" y="0"/>
                  </a:moveTo>
                  <a:lnTo>
                    <a:pt x="84836" y="44323"/>
                  </a:lnTo>
                  <a:lnTo>
                    <a:pt x="128270" y="0"/>
                  </a:lnTo>
                  <a:lnTo>
                    <a:pt x="169672" y="40767"/>
                  </a:lnTo>
                  <a:lnTo>
                    <a:pt x="125476" y="85725"/>
                  </a:lnTo>
                  <a:lnTo>
                    <a:pt x="169672" y="130684"/>
                  </a:lnTo>
                  <a:lnTo>
                    <a:pt x="128270" y="171450"/>
                  </a:lnTo>
                  <a:lnTo>
                    <a:pt x="84836" y="127127"/>
                  </a:lnTo>
                  <a:lnTo>
                    <a:pt x="41402" y="171450"/>
                  </a:lnTo>
                  <a:lnTo>
                    <a:pt x="0" y="130684"/>
                  </a:lnTo>
                  <a:lnTo>
                    <a:pt x="44196" y="85725"/>
                  </a:lnTo>
                  <a:lnTo>
                    <a:pt x="0" y="40767"/>
                  </a:lnTo>
                  <a:lnTo>
                    <a:pt x="414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D429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Shape 6214"/>
            <p:cNvSpPr/>
            <p:nvPr/>
          </p:nvSpPr>
          <p:spPr>
            <a:xfrm>
              <a:off x="5106162" y="5072508"/>
              <a:ext cx="170688" cy="172466"/>
            </a:xfrm>
            <a:custGeom>
              <a:avLst/>
              <a:gdLst/>
              <a:ahLst/>
              <a:cxnLst/>
              <a:rect l="0" t="0" r="0" b="0"/>
              <a:pathLst>
                <a:path w="170688" h="172466">
                  <a:moveTo>
                    <a:pt x="41656" y="0"/>
                  </a:moveTo>
                  <a:lnTo>
                    <a:pt x="85344" y="44577"/>
                  </a:lnTo>
                  <a:lnTo>
                    <a:pt x="129032" y="0"/>
                  </a:lnTo>
                  <a:lnTo>
                    <a:pt x="170688" y="41021"/>
                  </a:lnTo>
                  <a:lnTo>
                    <a:pt x="126238" y="86233"/>
                  </a:lnTo>
                  <a:lnTo>
                    <a:pt x="170688" y="131445"/>
                  </a:lnTo>
                  <a:lnTo>
                    <a:pt x="129032" y="172466"/>
                  </a:lnTo>
                  <a:lnTo>
                    <a:pt x="85344" y="127889"/>
                  </a:lnTo>
                  <a:lnTo>
                    <a:pt x="41656" y="172466"/>
                  </a:lnTo>
                  <a:lnTo>
                    <a:pt x="0" y="131445"/>
                  </a:lnTo>
                  <a:lnTo>
                    <a:pt x="44450" y="86233"/>
                  </a:lnTo>
                  <a:lnTo>
                    <a:pt x="0" y="41021"/>
                  </a:lnTo>
                  <a:lnTo>
                    <a:pt x="416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D429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Shape 6215"/>
            <p:cNvSpPr/>
            <p:nvPr/>
          </p:nvSpPr>
          <p:spPr>
            <a:xfrm>
              <a:off x="5106162" y="5072508"/>
              <a:ext cx="170688" cy="172466"/>
            </a:xfrm>
            <a:custGeom>
              <a:avLst/>
              <a:gdLst/>
              <a:ahLst/>
              <a:cxnLst/>
              <a:rect l="0" t="0" r="0" b="0"/>
              <a:pathLst>
                <a:path w="170688" h="172466">
                  <a:moveTo>
                    <a:pt x="0" y="41021"/>
                  </a:moveTo>
                  <a:lnTo>
                    <a:pt x="41656" y="0"/>
                  </a:lnTo>
                  <a:lnTo>
                    <a:pt x="85344" y="44577"/>
                  </a:lnTo>
                  <a:lnTo>
                    <a:pt x="129032" y="0"/>
                  </a:lnTo>
                  <a:lnTo>
                    <a:pt x="170688" y="41021"/>
                  </a:lnTo>
                  <a:lnTo>
                    <a:pt x="126238" y="86233"/>
                  </a:lnTo>
                  <a:lnTo>
                    <a:pt x="170688" y="131445"/>
                  </a:lnTo>
                  <a:lnTo>
                    <a:pt x="129032" y="172466"/>
                  </a:lnTo>
                  <a:lnTo>
                    <a:pt x="85344" y="127889"/>
                  </a:lnTo>
                  <a:lnTo>
                    <a:pt x="41656" y="172466"/>
                  </a:lnTo>
                  <a:lnTo>
                    <a:pt x="0" y="131445"/>
                  </a:lnTo>
                  <a:lnTo>
                    <a:pt x="44450" y="86233"/>
                  </a:lnTo>
                  <a:close/>
                </a:path>
              </a:pathLst>
            </a:custGeom>
            <a:ln w="3048" cap="flat">
              <a:miter lim="127000"/>
            </a:ln>
          </p:spPr>
          <p:style>
            <a:lnRef idx="1">
              <a:srgbClr val="1C334E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Shape 6216"/>
            <p:cNvSpPr/>
            <p:nvPr/>
          </p:nvSpPr>
          <p:spPr>
            <a:xfrm>
              <a:off x="6491478" y="5062983"/>
              <a:ext cx="170688" cy="171704"/>
            </a:xfrm>
            <a:custGeom>
              <a:avLst/>
              <a:gdLst/>
              <a:ahLst/>
              <a:cxnLst/>
              <a:rect l="0" t="0" r="0" b="0"/>
              <a:pathLst>
                <a:path w="170688" h="171704">
                  <a:moveTo>
                    <a:pt x="41528" y="0"/>
                  </a:moveTo>
                  <a:lnTo>
                    <a:pt x="85344" y="44323"/>
                  </a:lnTo>
                  <a:lnTo>
                    <a:pt x="129159" y="0"/>
                  </a:lnTo>
                  <a:lnTo>
                    <a:pt x="170688" y="41021"/>
                  </a:lnTo>
                  <a:lnTo>
                    <a:pt x="126365" y="85852"/>
                  </a:lnTo>
                  <a:lnTo>
                    <a:pt x="170688" y="130683"/>
                  </a:lnTo>
                  <a:lnTo>
                    <a:pt x="129159" y="171704"/>
                  </a:lnTo>
                  <a:lnTo>
                    <a:pt x="85344" y="127381"/>
                  </a:lnTo>
                  <a:lnTo>
                    <a:pt x="41528" y="171704"/>
                  </a:lnTo>
                  <a:lnTo>
                    <a:pt x="0" y="130683"/>
                  </a:lnTo>
                  <a:lnTo>
                    <a:pt x="44323" y="85852"/>
                  </a:lnTo>
                  <a:lnTo>
                    <a:pt x="0" y="41021"/>
                  </a:lnTo>
                  <a:lnTo>
                    <a:pt x="4152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D429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Shape 6217"/>
            <p:cNvSpPr/>
            <p:nvPr/>
          </p:nvSpPr>
          <p:spPr>
            <a:xfrm>
              <a:off x="7734808" y="5050664"/>
              <a:ext cx="184659" cy="185674"/>
            </a:xfrm>
            <a:custGeom>
              <a:avLst/>
              <a:gdLst/>
              <a:ahLst/>
              <a:cxnLst/>
              <a:rect l="0" t="0" r="0" b="0"/>
              <a:pathLst>
                <a:path w="184659" h="185674">
                  <a:moveTo>
                    <a:pt x="118237" y="0"/>
                  </a:moveTo>
                  <a:lnTo>
                    <a:pt x="120524" y="63246"/>
                  </a:lnTo>
                  <a:lnTo>
                    <a:pt x="183769" y="62230"/>
                  </a:lnTo>
                  <a:lnTo>
                    <a:pt x="184659" y="120523"/>
                  </a:lnTo>
                  <a:lnTo>
                    <a:pt x="122555" y="121539"/>
                  </a:lnTo>
                  <a:lnTo>
                    <a:pt x="124714" y="183642"/>
                  </a:lnTo>
                  <a:lnTo>
                    <a:pt x="66422" y="185674"/>
                  </a:lnTo>
                  <a:lnTo>
                    <a:pt x="64262" y="122428"/>
                  </a:lnTo>
                  <a:lnTo>
                    <a:pt x="1016" y="123444"/>
                  </a:lnTo>
                  <a:lnTo>
                    <a:pt x="0" y="65151"/>
                  </a:lnTo>
                  <a:lnTo>
                    <a:pt x="62230" y="64135"/>
                  </a:lnTo>
                  <a:lnTo>
                    <a:pt x="60072" y="2032"/>
                  </a:lnTo>
                  <a:lnTo>
                    <a:pt x="1182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D429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Shape 86136"/>
            <p:cNvSpPr/>
            <p:nvPr/>
          </p:nvSpPr>
          <p:spPr>
            <a:xfrm>
              <a:off x="1383411" y="5182109"/>
              <a:ext cx="217170" cy="75311"/>
            </a:xfrm>
            <a:custGeom>
              <a:avLst/>
              <a:gdLst/>
              <a:ahLst/>
              <a:cxnLst/>
              <a:rect l="0" t="0" r="0" b="0"/>
              <a:pathLst>
                <a:path w="217170" h="75311">
                  <a:moveTo>
                    <a:pt x="0" y="0"/>
                  </a:moveTo>
                  <a:lnTo>
                    <a:pt x="217170" y="0"/>
                  </a:lnTo>
                  <a:lnTo>
                    <a:pt x="217170" y="75311"/>
                  </a:lnTo>
                  <a:lnTo>
                    <a:pt x="0" y="75311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D429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Shape 86137"/>
            <p:cNvSpPr/>
            <p:nvPr/>
          </p:nvSpPr>
          <p:spPr>
            <a:xfrm>
              <a:off x="1383411" y="5069206"/>
              <a:ext cx="217170" cy="75311"/>
            </a:xfrm>
            <a:custGeom>
              <a:avLst/>
              <a:gdLst/>
              <a:ahLst/>
              <a:cxnLst/>
              <a:rect l="0" t="0" r="0" b="0"/>
              <a:pathLst>
                <a:path w="217170" h="75311">
                  <a:moveTo>
                    <a:pt x="0" y="0"/>
                  </a:moveTo>
                  <a:lnTo>
                    <a:pt x="217170" y="0"/>
                  </a:lnTo>
                  <a:lnTo>
                    <a:pt x="217170" y="75311"/>
                  </a:lnTo>
                  <a:lnTo>
                    <a:pt x="0" y="75311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D429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Shape 6220"/>
            <p:cNvSpPr/>
            <p:nvPr/>
          </p:nvSpPr>
          <p:spPr>
            <a:xfrm>
              <a:off x="5325618" y="4703827"/>
              <a:ext cx="62484" cy="903732"/>
            </a:xfrm>
            <a:custGeom>
              <a:avLst/>
              <a:gdLst/>
              <a:ahLst/>
              <a:cxnLst/>
              <a:rect l="0" t="0" r="0" b="0"/>
              <a:pathLst>
                <a:path w="62484" h="903732">
                  <a:moveTo>
                    <a:pt x="62484" y="903732"/>
                  </a:moveTo>
                  <a:cubicBezTo>
                    <a:pt x="27940" y="903732"/>
                    <a:pt x="0" y="901395"/>
                    <a:pt x="0" y="898525"/>
                  </a:cubicBezTo>
                  <a:lnTo>
                    <a:pt x="0" y="5207"/>
                  </a:lnTo>
                  <a:cubicBezTo>
                    <a:pt x="0" y="2286"/>
                    <a:pt x="27940" y="0"/>
                    <a:pt x="62484" y="0"/>
                  </a:cubicBezTo>
                </a:path>
              </a:pathLst>
            </a:custGeom>
            <a:ln w="381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Shape 6221"/>
            <p:cNvSpPr/>
            <p:nvPr/>
          </p:nvSpPr>
          <p:spPr>
            <a:xfrm>
              <a:off x="8978646" y="4712971"/>
              <a:ext cx="62485" cy="902208"/>
            </a:xfrm>
            <a:custGeom>
              <a:avLst/>
              <a:gdLst/>
              <a:ahLst/>
              <a:cxnLst/>
              <a:rect l="0" t="0" r="0" b="0"/>
              <a:pathLst>
                <a:path w="62485" h="902208">
                  <a:moveTo>
                    <a:pt x="0" y="0"/>
                  </a:moveTo>
                  <a:cubicBezTo>
                    <a:pt x="34544" y="0"/>
                    <a:pt x="62485" y="2286"/>
                    <a:pt x="62485" y="5207"/>
                  </a:cubicBezTo>
                  <a:lnTo>
                    <a:pt x="62485" y="897001"/>
                  </a:lnTo>
                  <a:cubicBezTo>
                    <a:pt x="62485" y="899871"/>
                    <a:pt x="34544" y="902208"/>
                    <a:pt x="0" y="902208"/>
                  </a:cubicBezTo>
                </a:path>
              </a:pathLst>
            </a:custGeom>
            <a:ln w="381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696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TM03457491[[fn=Метрополия]]</Template>
  <TotalTime>2331</TotalTime>
  <Words>1937</Words>
  <Application>Microsoft Office PowerPoint</Application>
  <PresentationFormat>Широкоэкранный</PresentationFormat>
  <Paragraphs>423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24" baseType="lpstr">
      <vt:lpstr>Arial</vt:lpstr>
      <vt:lpstr>Batang</vt:lpstr>
      <vt:lpstr>Calibri</vt:lpstr>
      <vt:lpstr>Calibri Light</vt:lpstr>
      <vt:lpstr>Courier New</vt:lpstr>
      <vt:lpstr>Lucida Sans Unicode</vt:lpstr>
      <vt:lpstr>Segoe UI Symbol</vt:lpstr>
      <vt:lpstr>Times New Roman</vt:lpstr>
      <vt:lpstr>Wingdings</vt:lpstr>
      <vt:lpstr>1_Тема Office</vt:lpstr>
      <vt:lpstr>4_Тема Office</vt:lpstr>
      <vt:lpstr>Ретро</vt:lpstr>
      <vt:lpstr>Подходы к оплате медицинской помощи  на 2024 год </vt:lpstr>
      <vt:lpstr>Презентация PowerPoint</vt:lpstr>
      <vt:lpstr>Способы оплаты медицинской помощи, оказываемой застрахованным лицам по обязательному медицинскому страхованию в Российской Федерации</vt:lpstr>
      <vt:lpstr>Новеллы оказания медицинской помощи в 2024 году </vt:lpstr>
      <vt:lpstr>Презентация PowerPoint</vt:lpstr>
      <vt:lpstr>Презентация PowerPoint</vt:lpstr>
      <vt:lpstr>Подходы к  планированию объемов медицинской помощи для медицинских организаций на ППНФ, рублей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подходы к оплате медицинской помощи, установленные Тарифным соглашением на оплату медицинской помощи по обязательному медицинскому страхованию на территории Республики Алтай на 2022 год</dc:title>
  <dc:creator>Admin</dc:creator>
  <cp:lastModifiedBy>Пользователь Windows</cp:lastModifiedBy>
  <cp:revision>105</cp:revision>
  <cp:lastPrinted>2024-02-12T09:55:13Z</cp:lastPrinted>
  <dcterms:created xsi:type="dcterms:W3CDTF">2022-04-14T03:01:55Z</dcterms:created>
  <dcterms:modified xsi:type="dcterms:W3CDTF">2024-02-13T09:55:19Z</dcterms:modified>
</cp:coreProperties>
</file>